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Impact" panose="020B0806030902050204" pitchFamily="34" charset="0"/>
      <p:regular r:id="rId13"/>
    </p:embeddedFont>
    <p:embeddedFont>
      <p:font typeface="Lobster" panose="020B0604020202020204"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670226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search?q=child+protective+services&amp;espv=2&amp;biw=1280&amp;bih=923&amp;source=lnms&amp;tbm=isch&amp;sa=X&amp;ved=0ahUKEwjOzrG3xtTJAhVH8WMKHQs-C0IQ_AUICCgD&amp;safe=active&amp;ssui=on#safe=strict&amp;tbm=isch&amp;q=child+protective+services+worker+jobs&amp;imgrc=jh_lcomcZPqHCM%3A" TargetMode="External"/><Relationship Id="rId3" Type="http://schemas.openxmlformats.org/officeDocument/2006/relationships/hyperlink" Target="https://www.google.com/search?q=child+protective+services&amp;espv=2&amp;biw=1280&amp;bih=923&amp;source=lnms&amp;tbm=isch&amp;sa=X&amp;ved=0ahUKEwjOzrG3xtTJAhVH8WMKHQs-C0IQ_AUICCgD&amp;safe=active&amp;ssui=on#imgrc=wjS7O0ZFQVp_EM%3A" TargetMode="External"/><Relationship Id="rId7" Type="http://schemas.openxmlformats.org/officeDocument/2006/relationships/hyperlink" Target="https://www.google.com/search?q=child+protective+services&amp;espv=2&amp;biw=1280&amp;bih=923&amp;source=lnms&amp;tbm=isch&amp;sa=X&amp;ved=0ahUKEwjOzrG3xtTJAhVH8WMKHQs-C0IQ_AUICCgD&amp;safe=active&amp;ssui=on#safe=strict&amp;tbm=isch&amp;q=child+protective+services+worker+jobs&amp;imgrc=zxHe2kQLNJVgVM%3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google.com/search?q=child+protective+services&amp;espv=2&amp;biw=1280&amp;bih=923&amp;source=lnms&amp;tbm=isch&amp;sa=X&amp;ved=0ahUKEwjOzrG3xtTJAhVH8WMKHQs-C0IQ_AUICCgD&amp;safe=active&amp;ssui=on#imgrc=XeQGk2euBZw4RM%3A" TargetMode="External"/><Relationship Id="rId5" Type="http://schemas.openxmlformats.org/officeDocument/2006/relationships/hyperlink" Target="https://www.google.com/search?q=child+protective+services&amp;espv=2&amp;biw=1280&amp;bih=923&amp;source=lnms&amp;tbm=isch&amp;sa=X&amp;ved=0ahUKEwjOzrG3xtTJAhVH8WMKHQs-C0IQ_AUICCgD&amp;safe=active&amp;ssui=on#imgrc=6t2zl6P5zow1PM%3A" TargetMode="External"/><Relationship Id="rId4" Type="http://schemas.openxmlformats.org/officeDocument/2006/relationships/hyperlink" Target="https://www.google.com/search?q=child+protective+services&amp;espv=2&amp;biw=1280&amp;bih=923&amp;source=lnms&amp;tbm=isch&amp;sa=X&amp;ved=0ahUKEwjOzrG3xtTJAhVH8WMKHQs-C0IQ_AUICCgD&amp;safe=active&amp;ssui=on#imgrc=lyaRLyHEO1QdmM%3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2245900" y="0"/>
            <a:ext cx="4402650" cy="2254800"/>
          </a:xfrm>
          <a:prstGeom prst="rect">
            <a:avLst/>
          </a:prstGeom>
          <a:noFill/>
          <a:ln>
            <a:noFill/>
          </a:ln>
        </p:spPr>
      </p:pic>
      <p:sp>
        <p:nvSpPr>
          <p:cNvPr id="55" name="Shape 55"/>
          <p:cNvSpPr txBox="1">
            <a:spLocks noGrp="1"/>
          </p:cNvSpPr>
          <p:nvPr>
            <p:ph type="ctrTitle"/>
          </p:nvPr>
        </p:nvSpPr>
        <p:spPr>
          <a:xfrm>
            <a:off x="311708" y="1208000"/>
            <a:ext cx="8520599" cy="2052599"/>
          </a:xfrm>
          <a:prstGeom prst="rect">
            <a:avLst/>
          </a:prstGeom>
        </p:spPr>
        <p:txBody>
          <a:bodyPr lIns="91425" tIns="91425" rIns="91425" bIns="91425" anchor="b" anchorCtr="0">
            <a:noAutofit/>
          </a:bodyPr>
          <a:lstStyle/>
          <a:p>
            <a:pPr lvl="0">
              <a:spcBef>
                <a:spcPts val="0"/>
              </a:spcBef>
              <a:buNone/>
            </a:pPr>
            <a:r>
              <a:rPr lang="en">
                <a:solidFill>
                  <a:srgbClr val="93C47D"/>
                </a:solidFill>
                <a:latin typeface="Lobster"/>
                <a:ea typeface="Lobster"/>
                <a:cs typeface="Lobster"/>
                <a:sym typeface="Lobster"/>
              </a:rPr>
              <a:t>Child Protective Services</a:t>
            </a:r>
          </a:p>
        </p:txBody>
      </p:sp>
      <p:pic>
        <p:nvPicPr>
          <p:cNvPr id="56" name="Shape 56"/>
          <p:cNvPicPr preferRelativeResize="0"/>
          <p:nvPr/>
        </p:nvPicPr>
        <p:blipFill>
          <a:blip r:embed="rId4">
            <a:alphaModFix/>
          </a:blip>
          <a:stretch>
            <a:fillRect/>
          </a:stretch>
        </p:blipFill>
        <p:spPr>
          <a:xfrm>
            <a:off x="0" y="3511445"/>
            <a:ext cx="2714625" cy="1632050"/>
          </a:xfrm>
          <a:prstGeom prst="rect">
            <a:avLst/>
          </a:prstGeom>
          <a:noFill/>
          <a:ln>
            <a:noFill/>
          </a:ln>
        </p:spPr>
      </p:pic>
      <p:sp>
        <p:nvSpPr>
          <p:cNvPr id="57" name="Shape 57"/>
          <p:cNvSpPr txBox="1"/>
          <p:nvPr/>
        </p:nvSpPr>
        <p:spPr>
          <a:xfrm>
            <a:off x="926850" y="3012350"/>
            <a:ext cx="7290299" cy="1176300"/>
          </a:xfrm>
          <a:prstGeom prst="rect">
            <a:avLst/>
          </a:prstGeom>
          <a:noFill/>
          <a:ln>
            <a:noFill/>
          </a:ln>
        </p:spPr>
        <p:txBody>
          <a:bodyPr lIns="91425" tIns="91425" rIns="91425" bIns="91425" anchor="t" anchorCtr="0">
            <a:noAutofit/>
          </a:bodyPr>
          <a:lstStyle/>
          <a:p>
            <a:pPr lvl="0" algn="ctr" rtl="0">
              <a:spcBef>
                <a:spcPts val="0"/>
              </a:spcBef>
              <a:buClr>
                <a:schemeClr val="dk1"/>
              </a:buClr>
              <a:buSzPct val="39285"/>
              <a:buFont typeface="Arial"/>
              <a:buNone/>
            </a:pPr>
            <a:r>
              <a:rPr lang="en" sz="2800">
                <a:solidFill>
                  <a:srgbClr val="E34FFF"/>
                </a:solidFill>
                <a:latin typeface="Lobster"/>
                <a:ea typeface="Lobster"/>
                <a:cs typeface="Lobster"/>
                <a:sym typeface="Lobster"/>
              </a:rPr>
              <a:t>By Raul Jauregui, Tyra Holloway, Quadrick Reeder, Javier Padilla</a:t>
            </a:r>
          </a:p>
        </p:txBody>
      </p:sp>
      <p:pic>
        <p:nvPicPr>
          <p:cNvPr id="58" name="Shape 58"/>
          <p:cNvPicPr preferRelativeResize="0"/>
          <p:nvPr/>
        </p:nvPicPr>
        <p:blipFill>
          <a:blip r:embed="rId5">
            <a:alphaModFix/>
          </a:blip>
          <a:stretch>
            <a:fillRect/>
          </a:stretch>
        </p:blipFill>
        <p:spPr>
          <a:xfrm>
            <a:off x="6684200" y="3689675"/>
            <a:ext cx="2459800" cy="1453825"/>
          </a:xfrm>
          <a:prstGeom prst="rect">
            <a:avLst/>
          </a:prstGeom>
          <a:noFill/>
          <a:ln>
            <a:noFill/>
          </a:ln>
        </p:spPr>
      </p:pic>
      <p:pic>
        <p:nvPicPr>
          <p:cNvPr id="59" name="Shape 59"/>
          <p:cNvPicPr preferRelativeResize="0"/>
          <p:nvPr/>
        </p:nvPicPr>
        <p:blipFill>
          <a:blip r:embed="rId4">
            <a:alphaModFix/>
          </a:blip>
          <a:stretch>
            <a:fillRect/>
          </a:stretch>
        </p:blipFill>
        <p:spPr>
          <a:xfrm>
            <a:off x="6429375" y="-4"/>
            <a:ext cx="2714625" cy="1632050"/>
          </a:xfrm>
          <a:prstGeom prst="rect">
            <a:avLst/>
          </a:prstGeom>
          <a:noFill/>
          <a:ln>
            <a:noFill/>
          </a:ln>
        </p:spPr>
      </p:pic>
      <p:pic>
        <p:nvPicPr>
          <p:cNvPr id="60" name="Shape 60"/>
          <p:cNvPicPr preferRelativeResize="0"/>
          <p:nvPr/>
        </p:nvPicPr>
        <p:blipFill>
          <a:blip r:embed="rId5">
            <a:alphaModFix/>
          </a:blip>
          <a:stretch>
            <a:fillRect/>
          </a:stretch>
        </p:blipFill>
        <p:spPr>
          <a:xfrm>
            <a:off x="0" y="0"/>
            <a:ext cx="2459800" cy="14538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311700" y="1288150"/>
            <a:ext cx="8520599" cy="3416400"/>
          </a:xfrm>
          <a:prstGeom prst="rect">
            <a:avLst/>
          </a:prstGeom>
        </p:spPr>
        <p:txBody>
          <a:bodyPr lIns="91425" tIns="91425" rIns="91425" bIns="91425" anchor="t" anchorCtr="0">
            <a:noAutofit/>
          </a:bodyPr>
          <a:lstStyle/>
          <a:p>
            <a:pPr lvl="0" rtl="0">
              <a:lnSpc>
                <a:spcPct val="100000"/>
              </a:lnSpc>
              <a:spcBef>
                <a:spcPts val="0"/>
              </a:spcBef>
              <a:buNone/>
            </a:pPr>
            <a:r>
              <a:rPr lang="en" sz="900" u="sng">
                <a:solidFill>
                  <a:schemeClr val="hlink"/>
                </a:solidFill>
                <a:hlinkClick r:id="rId3"/>
              </a:rPr>
              <a:t>https://www.google.com/search?q=child+protective+services&amp;espv=2&amp;biw=1280&amp;bih=923&amp;source=lnms&amp;tbm=isch&amp;sa=X&amp;ved=0ahUKEwjOzrG3xtTJAhVH8WMKHQs-C0IQ_AUICCgD&amp;safe=active&amp;ssui=on#imgrc=wjS7O0ZFQVp_EM%3A</a:t>
            </a:r>
          </a:p>
          <a:p>
            <a:pPr lvl="0" rtl="0">
              <a:lnSpc>
                <a:spcPct val="100000"/>
              </a:lnSpc>
              <a:spcBef>
                <a:spcPts val="0"/>
              </a:spcBef>
              <a:buNone/>
            </a:pPr>
            <a:r>
              <a:rPr lang="en" sz="900" u="sng">
                <a:solidFill>
                  <a:schemeClr val="hlink"/>
                </a:solidFill>
                <a:hlinkClick r:id="rId4"/>
              </a:rPr>
              <a:t>https://www.google.com/search?q=child+protective+services&amp;espv=2&amp;biw=1280&amp;bih=923&amp;source=lnms&amp;tbm=isch&amp;sa=X&amp;ved=0ahUKEwjOzrG3xtTJAhVH8WMKHQs-C0IQ_AUICCgD&amp;safe=active&amp;ssui=on#imgrc=lyaRLyHEO1QdmM%3A</a:t>
            </a:r>
          </a:p>
          <a:p>
            <a:pPr lvl="0" rtl="0">
              <a:lnSpc>
                <a:spcPct val="100000"/>
              </a:lnSpc>
              <a:spcBef>
                <a:spcPts val="0"/>
              </a:spcBef>
              <a:buNone/>
            </a:pPr>
            <a:r>
              <a:rPr lang="en" sz="900" u="sng">
                <a:solidFill>
                  <a:schemeClr val="hlink"/>
                </a:solidFill>
                <a:hlinkClick r:id="rId5"/>
              </a:rPr>
              <a:t>https://www.google.com/search?q=child+protective+services&amp;espv=2&amp;biw=1280&amp;bih=923&amp;source=lnms&amp;tbm=isch&amp;sa=X&amp;ved=0ahUKEwjOzrG3xtTJAhVH8WMKHQs-C0IQ_AUICCgD&amp;safe=active&amp;ssui=on#imgrc=6t2zl6P5zow1PM%3A</a:t>
            </a:r>
          </a:p>
          <a:p>
            <a:pPr lvl="0" rtl="0">
              <a:lnSpc>
                <a:spcPct val="100000"/>
              </a:lnSpc>
              <a:spcBef>
                <a:spcPts val="0"/>
              </a:spcBef>
              <a:buNone/>
            </a:pPr>
            <a:r>
              <a:rPr lang="en" sz="900" u="sng">
                <a:solidFill>
                  <a:schemeClr val="hlink"/>
                </a:solidFill>
                <a:hlinkClick r:id="rId6"/>
              </a:rPr>
              <a:t>https://www.google.com/search?q=child+protective+services&amp;espv=2&amp;biw=1280&amp;bih=923&amp;source=lnms&amp;tbm=isch&amp;sa=X&amp;ved=0ahUKEwjOzrG3xtTJAhVH8WMKHQs-C0IQ_AUICCgD&amp;safe=active&amp;ssui=on#imgrc=XeQGk2euBZw4RM%3A</a:t>
            </a:r>
          </a:p>
          <a:p>
            <a:pPr lvl="0" rtl="0">
              <a:lnSpc>
                <a:spcPct val="100000"/>
              </a:lnSpc>
              <a:spcBef>
                <a:spcPts val="0"/>
              </a:spcBef>
              <a:buNone/>
            </a:pPr>
            <a:r>
              <a:rPr lang="en" sz="900" u="sng">
                <a:solidFill>
                  <a:schemeClr val="hlink"/>
                </a:solidFill>
                <a:hlinkClick r:id="rId7"/>
              </a:rPr>
              <a:t>https://www.google.com/search?q=child+protective+services&amp;espv=2&amp;biw=1280&amp;bih=923&amp;source=lnms&amp;tbm=isch&amp;sa=X&amp;ved=0ahUKEwjOzrG3xtTJAhVH8WMKHQs-C0IQ_AUICCgD&amp;safe=active&amp;ssui=on#safe=strict&amp;tbm=isch&amp;q=child+protective+services+worker+jobs&amp;imgrc=zxHe2kQLNJVgVM%3A</a:t>
            </a:r>
          </a:p>
          <a:p>
            <a:pPr lvl="0" rtl="0">
              <a:lnSpc>
                <a:spcPct val="100000"/>
              </a:lnSpc>
              <a:spcBef>
                <a:spcPts val="0"/>
              </a:spcBef>
              <a:buNone/>
            </a:pPr>
            <a:r>
              <a:rPr lang="en" sz="900" u="sng">
                <a:solidFill>
                  <a:schemeClr val="hlink"/>
                </a:solidFill>
                <a:hlinkClick r:id="rId8"/>
              </a:rPr>
              <a:t>https://www.google.com/search?q=child+protective+services&amp;espv=2&amp;biw=1280&amp;bih=923&amp;source=lnms&amp;tbm=isch&amp;sa=X&amp;ved=0ahUKEwjOzrG3xtTJAhVH8WMKHQs-C0IQ_AUICCgD&amp;safe=active&amp;ssui=on#safe=strict&amp;tbm=isch&amp;q=child+protective+services+worker+jobs&amp;imgrc=jh_lcomcZPqHCM%3A</a:t>
            </a:r>
          </a:p>
          <a:p>
            <a:pPr lvl="0" rtl="0">
              <a:lnSpc>
                <a:spcPct val="100000"/>
              </a:lnSpc>
              <a:spcBef>
                <a:spcPts val="0"/>
              </a:spcBef>
              <a:buNone/>
            </a:pPr>
            <a:endParaRPr sz="900"/>
          </a:p>
          <a:p>
            <a:pPr lvl="0" rtl="0">
              <a:lnSpc>
                <a:spcPct val="100000"/>
              </a:lnSpc>
              <a:spcBef>
                <a:spcPts val="0"/>
              </a:spcBef>
              <a:buNone/>
            </a:pPr>
            <a:endParaRPr sz="900"/>
          </a:p>
          <a:p>
            <a:pPr marL="0" marR="0" lvl="0" indent="0" algn="l" rtl="0">
              <a:lnSpc>
                <a:spcPct val="115000"/>
              </a:lnSpc>
              <a:spcBef>
                <a:spcPts val="0"/>
              </a:spcBef>
              <a:spcAft>
                <a:spcPts val="1600"/>
              </a:spcAft>
              <a:buNone/>
            </a:pPr>
            <a:endParaRPr/>
          </a:p>
        </p:txBody>
      </p:sp>
      <p:sp>
        <p:nvSpPr>
          <p:cNvPr id="127" name="Shape 127"/>
          <p:cNvSpPr/>
          <p:nvPr/>
        </p:nvSpPr>
        <p:spPr>
          <a:xfrm>
            <a:off x="1001450" y="86325"/>
            <a:ext cx="6950878" cy="1125275"/>
          </a:xfrm>
          <a:prstGeom prst="rect">
            <a:avLst/>
          </a:prstGeom>
        </p:spPr>
        <p:txBody>
          <a:bodyPr>
            <a:prstTxWarp prst="textPlain">
              <a:avLst/>
            </a:prstTxWarp>
          </a:bodyPr>
          <a:lstStyle/>
          <a:p>
            <a:pPr lvl="0" algn="ctr"/>
            <a:r>
              <a:rPr b="0" i="1">
                <a:ln w="9525" cap="flat" cmpd="sng">
                  <a:solidFill>
                    <a:schemeClr val="dk2"/>
                  </a:solidFill>
                  <a:prstDash val="solid"/>
                  <a:round/>
                  <a:headEnd type="none" w="med" len="med"/>
                  <a:tailEnd type="none" w="med" len="med"/>
                </a:ln>
                <a:solidFill>
                  <a:schemeClr val="lt2"/>
                </a:solidFill>
                <a:latin typeface="Lobster"/>
              </a:rPr>
              <a:t>SOURCES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5553082" y="782700"/>
            <a:ext cx="3551000" cy="3351160"/>
          </a:xfrm>
          <a:prstGeom prst="rect">
            <a:avLst/>
          </a:prstGeom>
          <a:noFill/>
          <a:ln>
            <a:noFill/>
          </a:ln>
        </p:spPr>
      </p:pic>
      <p:pic>
        <p:nvPicPr>
          <p:cNvPr id="66" name="Shape 66"/>
          <p:cNvPicPr preferRelativeResize="0"/>
          <p:nvPr/>
        </p:nvPicPr>
        <p:blipFill>
          <a:blip r:embed="rId4">
            <a:alphaModFix/>
          </a:blip>
          <a:stretch>
            <a:fillRect/>
          </a:stretch>
        </p:blipFill>
        <p:spPr>
          <a:xfrm>
            <a:off x="-12" y="1009650"/>
            <a:ext cx="5553075" cy="3124200"/>
          </a:xfrm>
          <a:prstGeom prst="rect">
            <a:avLst/>
          </a:prstGeom>
          <a:noFill/>
          <a:ln>
            <a:noFill/>
          </a:ln>
        </p:spPr>
      </p:pic>
      <p:sp>
        <p:nvSpPr>
          <p:cNvPr id="67" name="Shape 67"/>
          <p:cNvSpPr txBox="1">
            <a:spLocks noGrp="1"/>
          </p:cNvSpPr>
          <p:nvPr>
            <p:ph type="body" idx="1"/>
          </p:nvPr>
        </p:nvSpPr>
        <p:spPr>
          <a:xfrm>
            <a:off x="547650" y="4133850"/>
            <a:ext cx="6158700" cy="1146899"/>
          </a:xfrm>
          <a:prstGeom prst="rect">
            <a:avLst/>
          </a:prstGeom>
          <a:ln>
            <a:noFill/>
          </a:ln>
        </p:spPr>
        <p:txBody>
          <a:bodyPr lIns="91425" tIns="91425" rIns="91425" bIns="91425" anchor="t" anchorCtr="0">
            <a:noAutofit/>
          </a:bodyPr>
          <a:lstStyle/>
          <a:p>
            <a:pPr marL="457200" lvl="0" indent="-228600" rtl="0">
              <a:spcBef>
                <a:spcPts val="0"/>
              </a:spcBef>
              <a:buClr>
                <a:srgbClr val="FF0000"/>
              </a:buClr>
              <a:buFont typeface="Impact"/>
              <a:buAutoNum type="arabicPeriod"/>
            </a:pPr>
            <a:r>
              <a:rPr lang="en">
                <a:solidFill>
                  <a:srgbClr val="FF0000"/>
                </a:solidFill>
                <a:latin typeface="Impact"/>
                <a:ea typeface="Impact"/>
                <a:cs typeface="Impact"/>
                <a:sym typeface="Impact"/>
              </a:rPr>
              <a:t>Not enough case workers</a:t>
            </a:r>
          </a:p>
          <a:p>
            <a:pPr marL="457200" lvl="0" indent="-228600">
              <a:spcBef>
                <a:spcPts val="0"/>
              </a:spcBef>
              <a:buClr>
                <a:srgbClr val="FF0000"/>
              </a:buClr>
              <a:buFont typeface="Impact"/>
              <a:buAutoNum type="arabicPeriod"/>
            </a:pPr>
            <a:r>
              <a:rPr lang="en">
                <a:solidFill>
                  <a:srgbClr val="FF0000"/>
                </a:solidFill>
                <a:latin typeface="Impact"/>
                <a:ea typeface="Impact"/>
                <a:cs typeface="Impact"/>
                <a:sym typeface="Impact"/>
              </a:rPr>
              <a:t>People aren’t interested in becoming a CPS worker</a:t>
            </a:r>
          </a:p>
        </p:txBody>
      </p:sp>
      <p:sp>
        <p:nvSpPr>
          <p:cNvPr id="68" name="Shape 68"/>
          <p:cNvSpPr/>
          <p:nvPr/>
        </p:nvSpPr>
        <p:spPr>
          <a:xfrm>
            <a:off x="547650" y="204975"/>
            <a:ext cx="7901207" cy="989275"/>
          </a:xfrm>
          <a:prstGeom prst="rect">
            <a:avLst/>
          </a:prstGeom>
        </p:spPr>
        <p:txBody>
          <a:bodyPr>
            <a:prstTxWarp prst="textPlain">
              <a:avLst/>
            </a:prstTxWarp>
          </a:bodyPr>
          <a:lstStyle/>
          <a:p>
            <a:pPr lvl="0" algn="ctr"/>
            <a:r>
              <a:rPr b="1" i="1">
                <a:ln w="9525" cap="flat" cmpd="sng">
                  <a:solidFill>
                    <a:srgbClr val="E34FFF"/>
                  </a:solidFill>
                  <a:prstDash val="solid"/>
                  <a:round/>
                  <a:headEnd type="none" w="med" len="med"/>
                  <a:tailEnd type="none" w="med" len="med"/>
                </a:ln>
                <a:solidFill>
                  <a:srgbClr val="980000"/>
                </a:solidFill>
                <a:latin typeface="Lobster"/>
              </a:rPr>
              <a:t>PROBLEMS WITH CPS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2400"/>
                                        <p:tgtEl>
                                          <p:spTgt spid="68"/>
                                        </p:tgtEl>
                                        <p:attrNameLst>
                                          <p:attrName>ppt_w</p:attrName>
                                        </p:attrNameLst>
                                      </p:cBhvr>
                                      <p:tavLst>
                                        <p:tav tm="0">
                                          <p:val>
                                            <p:strVal val="0"/>
                                          </p:val>
                                        </p:tav>
                                        <p:tav tm="100000">
                                          <p:val>
                                            <p:strVal val="#ppt_w"/>
                                          </p:val>
                                        </p:tav>
                                      </p:tavLst>
                                    </p:anim>
                                    <p:anim calcmode="lin" valueType="num">
                                      <p:cBhvr additive="base">
                                        <p:cTn id="8" dur="2400"/>
                                        <p:tgtEl>
                                          <p:spTgt spid="6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10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4389173" y="-1"/>
            <a:ext cx="4754824" cy="4754824"/>
          </a:xfrm>
          <a:prstGeom prst="rect">
            <a:avLst/>
          </a:prstGeom>
          <a:noFill/>
          <a:ln>
            <a:noFill/>
          </a:ln>
        </p:spPr>
      </p:pic>
      <p:pic>
        <p:nvPicPr>
          <p:cNvPr id="74" name="Shape 74"/>
          <p:cNvPicPr preferRelativeResize="0"/>
          <p:nvPr/>
        </p:nvPicPr>
        <p:blipFill>
          <a:blip r:embed="rId4">
            <a:alphaModFix/>
          </a:blip>
          <a:stretch>
            <a:fillRect/>
          </a:stretch>
        </p:blipFill>
        <p:spPr>
          <a:xfrm>
            <a:off x="0" y="2397575"/>
            <a:ext cx="5061875" cy="2695274"/>
          </a:xfrm>
          <a:prstGeom prst="rect">
            <a:avLst/>
          </a:prstGeom>
          <a:noFill/>
          <a:ln>
            <a:noFill/>
          </a:ln>
        </p:spPr>
      </p:pic>
      <p:sp>
        <p:nvSpPr>
          <p:cNvPr id="75" name="Shape 7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sz="3600">
                <a:latin typeface="Lobster"/>
                <a:ea typeface="Lobster"/>
                <a:cs typeface="Lobster"/>
                <a:sym typeface="Lobster"/>
              </a:rPr>
              <a:t>What did we do?</a:t>
            </a:r>
          </a:p>
        </p:txBody>
      </p:sp>
      <p:sp>
        <p:nvSpPr>
          <p:cNvPr id="76" name="Shape 7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solidFill>
                  <a:srgbClr val="FF0000"/>
                </a:solidFill>
                <a:latin typeface="Impact"/>
                <a:ea typeface="Impact"/>
                <a:cs typeface="Impact"/>
                <a:sym typeface="Impact"/>
              </a:rPr>
              <a:t>Interviewed people who work with CPS (Child Protective Services).</a:t>
            </a:r>
          </a:p>
          <a:p>
            <a:pPr lvl="0" rtl="0">
              <a:spcBef>
                <a:spcPts val="0"/>
              </a:spcBef>
              <a:buNone/>
            </a:pPr>
            <a:r>
              <a:rPr lang="en">
                <a:solidFill>
                  <a:srgbClr val="FF0000"/>
                </a:solidFill>
                <a:latin typeface="Impact"/>
                <a:ea typeface="Impact"/>
                <a:cs typeface="Impact"/>
                <a:sym typeface="Impact"/>
              </a:rPr>
              <a:t>Gathered information about CPS and how it functions.</a:t>
            </a:r>
          </a:p>
          <a:p>
            <a:pPr lvl="0">
              <a:spcBef>
                <a:spcPts val="0"/>
              </a:spcBef>
              <a:buNone/>
            </a:pPr>
            <a:r>
              <a:rPr lang="en">
                <a:solidFill>
                  <a:srgbClr val="FF0000"/>
                </a:solidFill>
                <a:latin typeface="Impact"/>
                <a:ea typeface="Impact"/>
                <a:cs typeface="Impact"/>
                <a:sym typeface="Impact"/>
              </a:rPr>
              <a:t>Trying to spread the word about CPS not having enough workers.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5089975" y="1486199"/>
            <a:ext cx="4054024" cy="3657124"/>
          </a:xfrm>
          <a:prstGeom prst="rect">
            <a:avLst/>
          </a:prstGeom>
          <a:noFill/>
          <a:ln>
            <a:noFill/>
          </a:ln>
        </p:spPr>
      </p:pic>
      <p:sp>
        <p:nvSpPr>
          <p:cNvPr id="82" name="Shape 82"/>
          <p:cNvSpPr txBox="1">
            <a:spLocks noGrp="1"/>
          </p:cNvSpPr>
          <p:nvPr>
            <p:ph type="title"/>
          </p:nvPr>
        </p:nvSpPr>
        <p:spPr>
          <a:xfrm>
            <a:off x="311700" y="113525"/>
            <a:ext cx="8520599" cy="613500"/>
          </a:xfrm>
          <a:prstGeom prst="rect">
            <a:avLst/>
          </a:prstGeom>
        </p:spPr>
        <p:txBody>
          <a:bodyPr lIns="91425" tIns="91425" rIns="91425" bIns="91425" anchor="t" anchorCtr="0">
            <a:noAutofit/>
          </a:bodyPr>
          <a:lstStyle/>
          <a:p>
            <a:pPr lvl="0">
              <a:spcBef>
                <a:spcPts val="0"/>
              </a:spcBef>
              <a:buNone/>
            </a:pPr>
            <a:r>
              <a:rPr lang="en" sz="3600">
                <a:latin typeface="Lobster"/>
                <a:ea typeface="Lobster"/>
                <a:cs typeface="Lobster"/>
                <a:sym typeface="Lobster"/>
              </a:rPr>
              <a:t>What we asked/Who did we ask.</a:t>
            </a:r>
          </a:p>
        </p:txBody>
      </p:sp>
      <p:pic>
        <p:nvPicPr>
          <p:cNvPr id="83" name="Shape 83"/>
          <p:cNvPicPr preferRelativeResize="0"/>
          <p:nvPr/>
        </p:nvPicPr>
        <p:blipFill>
          <a:blip r:embed="rId4">
            <a:alphaModFix/>
          </a:blip>
          <a:stretch>
            <a:fillRect/>
          </a:stretch>
        </p:blipFill>
        <p:spPr>
          <a:xfrm>
            <a:off x="0" y="2705424"/>
            <a:ext cx="4760149" cy="2437899"/>
          </a:xfrm>
          <a:prstGeom prst="rect">
            <a:avLst/>
          </a:prstGeom>
          <a:noFill/>
          <a:ln>
            <a:noFill/>
          </a:ln>
        </p:spPr>
      </p:pic>
      <p:sp>
        <p:nvSpPr>
          <p:cNvPr id="84" name="Shape 84"/>
          <p:cNvSpPr txBox="1">
            <a:spLocks noGrp="1"/>
          </p:cNvSpPr>
          <p:nvPr>
            <p:ph type="body" idx="1"/>
          </p:nvPr>
        </p:nvSpPr>
        <p:spPr>
          <a:xfrm>
            <a:off x="106925" y="727025"/>
            <a:ext cx="8928600" cy="4416300"/>
          </a:xfrm>
          <a:prstGeom prst="rect">
            <a:avLst/>
          </a:prstGeom>
          <a:ln>
            <a:noFill/>
          </a:ln>
        </p:spPr>
        <p:txBody>
          <a:bodyPr lIns="91425" tIns="91425" rIns="91425" bIns="91425" anchor="t" anchorCtr="0">
            <a:noAutofit/>
          </a:bodyPr>
          <a:lstStyle/>
          <a:p>
            <a:pPr lvl="0" rtl="0">
              <a:spcBef>
                <a:spcPts val="0"/>
              </a:spcBef>
              <a:buNone/>
            </a:pPr>
            <a:r>
              <a:rPr lang="en">
                <a:solidFill>
                  <a:srgbClr val="028E00"/>
                </a:solidFill>
              </a:rPr>
              <a:t>We talked to employees of Alameda County’s Child Protective Services Social Worker. </a:t>
            </a:r>
          </a:p>
          <a:p>
            <a:pPr lvl="0" rtl="0">
              <a:spcBef>
                <a:spcPts val="0"/>
              </a:spcBef>
              <a:buNone/>
            </a:pPr>
            <a:r>
              <a:rPr lang="en">
                <a:solidFill>
                  <a:srgbClr val="0000FF"/>
                </a:solidFill>
                <a:latin typeface="Impact"/>
                <a:ea typeface="Impact"/>
                <a:cs typeface="Impact"/>
                <a:sym typeface="Impact"/>
              </a:rPr>
              <a:t>About how many cases are reported daily?</a:t>
            </a:r>
          </a:p>
          <a:p>
            <a:pPr lvl="0" rtl="0">
              <a:spcBef>
                <a:spcPts val="0"/>
              </a:spcBef>
              <a:buNone/>
            </a:pPr>
            <a:r>
              <a:rPr lang="en">
                <a:solidFill>
                  <a:srgbClr val="CC0000"/>
                </a:solidFill>
                <a:latin typeface="Impact"/>
                <a:ea typeface="Impact"/>
                <a:cs typeface="Impact"/>
                <a:sym typeface="Impact"/>
              </a:rPr>
              <a:t>“That would be to say because we take so many and so many people are making reports and there are approximately 18 people taking reports so the range could be from very little to a lot.”</a:t>
            </a:r>
          </a:p>
          <a:p>
            <a:pPr lvl="0" rtl="0">
              <a:lnSpc>
                <a:spcPct val="100000"/>
              </a:lnSpc>
              <a:spcBef>
                <a:spcPts val="0"/>
              </a:spcBef>
              <a:buNone/>
            </a:pPr>
            <a:endParaRPr>
              <a:solidFill>
                <a:srgbClr val="0000FF"/>
              </a:solidFill>
            </a:endParaRPr>
          </a:p>
          <a:p>
            <a:pPr lvl="0" rtl="0">
              <a:spcBef>
                <a:spcPts val="0"/>
              </a:spcBef>
              <a:buClr>
                <a:schemeClr val="dk1"/>
              </a:buClr>
              <a:buSzPct val="61111"/>
              <a:buFont typeface="Arial"/>
              <a:buNone/>
            </a:pPr>
            <a:endParaRPr>
              <a:solidFill>
                <a:srgbClr val="028E00"/>
              </a:solidFill>
            </a:endParaRPr>
          </a:p>
          <a:p>
            <a:pPr lvl="0">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sz="3600">
                <a:latin typeface="Lobster"/>
                <a:ea typeface="Lobster"/>
                <a:cs typeface="Lobster"/>
                <a:sym typeface="Lobster"/>
              </a:rPr>
              <a:t>What We’ve Learned</a:t>
            </a:r>
          </a:p>
        </p:txBody>
      </p:sp>
      <p:sp>
        <p:nvSpPr>
          <p:cNvPr id="90" name="Shape 9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solidFill>
                  <a:srgbClr val="38761D"/>
                </a:solidFill>
                <a:latin typeface="Impact"/>
                <a:ea typeface="Impact"/>
                <a:cs typeface="Impact"/>
                <a:sym typeface="Impact"/>
              </a:rPr>
              <a:t>How Dangerous Child Abuse Is.</a:t>
            </a:r>
          </a:p>
          <a:p>
            <a:pPr lvl="0" rtl="0">
              <a:spcBef>
                <a:spcPts val="0"/>
              </a:spcBef>
              <a:buNone/>
            </a:pPr>
            <a:r>
              <a:rPr lang="en">
                <a:solidFill>
                  <a:srgbClr val="38761D"/>
                </a:solidFill>
                <a:latin typeface="Impact"/>
                <a:ea typeface="Impact"/>
                <a:cs typeface="Impact"/>
                <a:sym typeface="Impact"/>
              </a:rPr>
              <a:t>CPS Is Low On Workers.</a:t>
            </a:r>
          </a:p>
          <a:p>
            <a:pPr lvl="0" rtl="0">
              <a:spcBef>
                <a:spcPts val="0"/>
              </a:spcBef>
              <a:buNone/>
            </a:pPr>
            <a:r>
              <a:rPr lang="en">
                <a:solidFill>
                  <a:srgbClr val="38761D"/>
                </a:solidFill>
                <a:latin typeface="Impact"/>
                <a:ea typeface="Impact"/>
                <a:cs typeface="Impact"/>
                <a:sym typeface="Impact"/>
              </a:rPr>
              <a:t>Every Problem Is Treated In The Same Steps.</a:t>
            </a:r>
          </a:p>
          <a:p>
            <a:pPr lvl="0">
              <a:spcBef>
                <a:spcPts val="0"/>
              </a:spcBef>
              <a:buNone/>
            </a:pPr>
            <a:r>
              <a:rPr lang="en">
                <a:solidFill>
                  <a:srgbClr val="38761D"/>
                </a:solidFill>
                <a:latin typeface="Impact"/>
                <a:ea typeface="Impact"/>
                <a:cs typeface="Impact"/>
                <a:sym typeface="Impact"/>
              </a:rPr>
              <a:t>People are not interested in this field because of the low salaries.</a:t>
            </a:r>
          </a:p>
        </p:txBody>
      </p:sp>
      <p:pic>
        <p:nvPicPr>
          <p:cNvPr id="91" name="Shape 91"/>
          <p:cNvPicPr preferRelativeResize="0"/>
          <p:nvPr/>
        </p:nvPicPr>
        <p:blipFill>
          <a:blip r:embed="rId3">
            <a:alphaModFix/>
          </a:blip>
          <a:stretch>
            <a:fillRect/>
          </a:stretch>
        </p:blipFill>
        <p:spPr>
          <a:xfrm>
            <a:off x="5585049" y="-12"/>
            <a:ext cx="3558949" cy="47452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a:blip r:embed="rId3">
            <a:alphaModFix/>
          </a:blip>
          <a:stretch>
            <a:fillRect/>
          </a:stretch>
        </p:blipFill>
        <p:spPr>
          <a:xfrm>
            <a:off x="1478257" y="252625"/>
            <a:ext cx="6059181" cy="4766549"/>
          </a:xfrm>
          <a:prstGeom prst="rect">
            <a:avLst/>
          </a:prstGeom>
          <a:noFill/>
          <a:ln>
            <a:noFill/>
          </a:ln>
        </p:spPr>
      </p:pic>
      <p:sp>
        <p:nvSpPr>
          <p:cNvPr id="97" name="Shape 97"/>
          <p:cNvSpPr txBox="1">
            <a:spLocks noGrp="1"/>
          </p:cNvSpPr>
          <p:nvPr>
            <p:ph type="title"/>
          </p:nvPr>
        </p:nvSpPr>
        <p:spPr>
          <a:xfrm flipH="1">
            <a:off x="2133600" y="384450"/>
            <a:ext cx="6698699" cy="490199"/>
          </a:xfrm>
          <a:prstGeom prst="rect">
            <a:avLst/>
          </a:prstGeom>
        </p:spPr>
        <p:txBody>
          <a:bodyPr lIns="91425" tIns="91425" rIns="91425" bIns="91425" anchor="t" anchorCtr="0">
            <a:noAutofit/>
          </a:bodyPr>
          <a:lstStyle/>
          <a:p>
            <a:pPr lvl="0">
              <a:spcBef>
                <a:spcPts val="0"/>
              </a:spcBef>
              <a:buNone/>
            </a:pPr>
            <a:r>
              <a:rPr lang="en" sz="3600">
                <a:latin typeface="Lobster"/>
                <a:ea typeface="Lobster"/>
                <a:cs typeface="Lobster"/>
                <a:sym typeface="Lobster"/>
              </a:rPr>
              <a:t>What we found/ Discovered.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2045175" y="327811"/>
            <a:ext cx="6723375" cy="4487874"/>
          </a:xfrm>
          <a:prstGeom prst="rect">
            <a:avLst/>
          </a:prstGeom>
          <a:noFill/>
          <a:ln>
            <a:noFill/>
          </a:ln>
        </p:spPr>
      </p:pic>
      <p:sp>
        <p:nvSpPr>
          <p:cNvPr id="103" name="Shape 10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Clr>
                <a:srgbClr val="FF0000"/>
              </a:buClr>
              <a:buFont typeface="Impact"/>
              <a:buAutoNum type="arabicPeriod"/>
            </a:pPr>
            <a:r>
              <a:rPr lang="en">
                <a:solidFill>
                  <a:srgbClr val="FF0000"/>
                </a:solidFill>
                <a:latin typeface="Impact"/>
                <a:ea typeface="Impact"/>
                <a:cs typeface="Impact"/>
                <a:sym typeface="Impact"/>
              </a:rPr>
              <a:t>Not enough social workers to give every child the care they need</a:t>
            </a:r>
          </a:p>
          <a:p>
            <a:pPr marL="457200" lvl="0" indent="-228600" rtl="0">
              <a:spcBef>
                <a:spcPts val="0"/>
              </a:spcBef>
              <a:buClr>
                <a:srgbClr val="FF0000"/>
              </a:buClr>
              <a:buFont typeface="Impact"/>
              <a:buAutoNum type="arabicPeriod"/>
            </a:pPr>
            <a:r>
              <a:rPr lang="en">
                <a:solidFill>
                  <a:srgbClr val="FF0000"/>
                </a:solidFill>
                <a:latin typeface="Impact"/>
                <a:ea typeface="Impact"/>
                <a:cs typeface="Impact"/>
                <a:sym typeface="Impact"/>
              </a:rPr>
              <a:t>Not many people want to be a CPS worker </a:t>
            </a:r>
          </a:p>
          <a:p>
            <a:pPr marL="457200" lvl="0" indent="-228600">
              <a:spcBef>
                <a:spcPts val="0"/>
              </a:spcBef>
              <a:buClr>
                <a:srgbClr val="FF0000"/>
              </a:buClr>
              <a:buFont typeface="Impact"/>
              <a:buAutoNum type="arabicPeriod"/>
            </a:pPr>
            <a:r>
              <a:rPr lang="en">
                <a:solidFill>
                  <a:srgbClr val="FF0000"/>
                </a:solidFill>
                <a:latin typeface="Impact"/>
                <a:ea typeface="Impact"/>
                <a:cs typeface="Impact"/>
                <a:sym typeface="Impact"/>
              </a:rPr>
              <a:t>Not enough funding to higher their pay </a:t>
            </a:r>
          </a:p>
        </p:txBody>
      </p:sp>
      <p:sp>
        <p:nvSpPr>
          <p:cNvPr id="104" name="Shape 104"/>
          <p:cNvSpPr txBox="1">
            <a:spLocks noGrp="1"/>
          </p:cNvSpPr>
          <p:nvPr>
            <p:ph type="title"/>
          </p:nvPr>
        </p:nvSpPr>
        <p:spPr>
          <a:xfrm>
            <a:off x="311700" y="241850"/>
            <a:ext cx="8520599" cy="572699"/>
          </a:xfrm>
          <a:prstGeom prst="rect">
            <a:avLst/>
          </a:prstGeom>
        </p:spPr>
        <p:txBody>
          <a:bodyPr lIns="91425" tIns="91425" rIns="91425" bIns="91425" anchor="t" anchorCtr="0">
            <a:noAutofit/>
          </a:bodyPr>
          <a:lstStyle/>
          <a:p>
            <a:pPr lvl="0">
              <a:spcBef>
                <a:spcPts val="0"/>
              </a:spcBef>
              <a:buNone/>
            </a:pPr>
            <a:r>
              <a:rPr lang="en" sz="3600">
                <a:latin typeface="Lobster"/>
                <a:ea typeface="Lobster"/>
                <a:cs typeface="Lobster"/>
                <a:sym typeface="Lobster"/>
              </a:rPr>
              <a:t>Why can't CPS workers do their job effectively?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0" y="2042025"/>
            <a:ext cx="4135299" cy="3101474"/>
          </a:xfrm>
          <a:prstGeom prst="rect">
            <a:avLst/>
          </a:prstGeom>
          <a:noFill/>
          <a:ln>
            <a:noFill/>
          </a:ln>
        </p:spPr>
      </p:pic>
      <p:pic>
        <p:nvPicPr>
          <p:cNvPr id="110" name="Shape 110"/>
          <p:cNvPicPr preferRelativeResize="0"/>
          <p:nvPr/>
        </p:nvPicPr>
        <p:blipFill>
          <a:blip r:embed="rId4">
            <a:alphaModFix/>
          </a:blip>
          <a:stretch>
            <a:fillRect/>
          </a:stretch>
        </p:blipFill>
        <p:spPr>
          <a:xfrm>
            <a:off x="4135304" y="0"/>
            <a:ext cx="5008699" cy="3330450"/>
          </a:xfrm>
          <a:prstGeom prst="rect">
            <a:avLst/>
          </a:prstGeom>
          <a:noFill/>
          <a:ln>
            <a:noFill/>
          </a:ln>
        </p:spPr>
      </p:pic>
      <p:sp>
        <p:nvSpPr>
          <p:cNvPr id="111" name="Shape 111"/>
          <p:cNvSpPr/>
          <p:nvPr/>
        </p:nvSpPr>
        <p:spPr>
          <a:xfrm>
            <a:off x="75225" y="313825"/>
            <a:ext cx="4015505" cy="977799"/>
          </a:xfrm>
          <a:prstGeom prst="rect">
            <a:avLst/>
          </a:prstGeom>
        </p:spPr>
        <p:txBody>
          <a:bodyPr>
            <a:prstTxWarp prst="textPlain">
              <a:avLst/>
            </a:prstTxWarp>
          </a:bodyPr>
          <a:lstStyle/>
          <a:p>
            <a:pPr lvl="0" algn="ctr"/>
            <a:r>
              <a:rPr b="0" i="0">
                <a:ln w="9525" cap="flat" cmpd="sng">
                  <a:solidFill>
                    <a:srgbClr val="0C343D"/>
                  </a:solidFill>
                  <a:prstDash val="solid"/>
                  <a:round/>
                  <a:headEnd type="none" w="med" len="med"/>
                  <a:tailEnd type="none" w="med" len="med"/>
                </a:ln>
                <a:solidFill>
                  <a:srgbClr val="274E13"/>
                </a:solidFill>
                <a:latin typeface="Lobster"/>
              </a:rPr>
              <a:t>GOAL THEN</a:t>
            </a:r>
          </a:p>
        </p:txBody>
      </p:sp>
      <p:sp>
        <p:nvSpPr>
          <p:cNvPr id="112" name="Shape 112"/>
          <p:cNvSpPr txBox="1"/>
          <p:nvPr/>
        </p:nvSpPr>
        <p:spPr>
          <a:xfrm>
            <a:off x="606025" y="1443800"/>
            <a:ext cx="2798399" cy="1158600"/>
          </a:xfrm>
          <a:prstGeom prst="rect">
            <a:avLst/>
          </a:prstGeom>
          <a:noFill/>
          <a:ln>
            <a:noFill/>
          </a:ln>
        </p:spPr>
        <p:txBody>
          <a:bodyPr lIns="91425" tIns="91425" rIns="91425" bIns="91425" anchor="t" anchorCtr="0">
            <a:noAutofit/>
          </a:bodyPr>
          <a:lstStyle/>
          <a:p>
            <a:pPr lvl="0">
              <a:spcBef>
                <a:spcPts val="0"/>
              </a:spcBef>
              <a:buNone/>
            </a:pPr>
            <a:r>
              <a:rPr lang="en" sz="1800" b="1"/>
              <a:t>Get all cases to be treated equally</a:t>
            </a:r>
          </a:p>
        </p:txBody>
      </p:sp>
      <p:sp>
        <p:nvSpPr>
          <p:cNvPr id="113" name="Shape 113"/>
          <p:cNvSpPr/>
          <p:nvPr/>
        </p:nvSpPr>
        <p:spPr>
          <a:xfrm>
            <a:off x="4411550" y="3274925"/>
            <a:ext cx="4340277" cy="1114575"/>
          </a:xfrm>
          <a:prstGeom prst="rect">
            <a:avLst/>
          </a:prstGeom>
        </p:spPr>
        <p:txBody>
          <a:bodyPr>
            <a:prstTxWarp prst="textPlain">
              <a:avLst/>
            </a:prstTxWarp>
          </a:bodyPr>
          <a:lstStyle/>
          <a:p>
            <a:pPr lvl="0" algn="ctr"/>
            <a:r>
              <a:rPr b="0" i="0">
                <a:ln w="9525" cap="flat" cmpd="sng">
                  <a:solidFill>
                    <a:srgbClr val="45818E"/>
                  </a:solidFill>
                  <a:prstDash val="solid"/>
                  <a:round/>
                  <a:headEnd type="none" w="med" len="med"/>
                  <a:tailEnd type="none" w="med" len="med"/>
                </a:ln>
                <a:solidFill>
                  <a:srgbClr val="76A5AF"/>
                </a:solidFill>
                <a:latin typeface="Lobster"/>
              </a:rPr>
              <a:t>GOAL NOW</a:t>
            </a:r>
          </a:p>
        </p:txBody>
      </p:sp>
      <p:sp>
        <p:nvSpPr>
          <p:cNvPr id="114" name="Shape 114"/>
          <p:cNvSpPr txBox="1"/>
          <p:nvPr/>
        </p:nvSpPr>
        <p:spPr>
          <a:xfrm>
            <a:off x="4634387" y="4290650"/>
            <a:ext cx="3894600" cy="677399"/>
          </a:xfrm>
          <a:prstGeom prst="rect">
            <a:avLst/>
          </a:prstGeom>
          <a:noFill/>
          <a:ln>
            <a:noFill/>
          </a:ln>
        </p:spPr>
        <p:txBody>
          <a:bodyPr lIns="91425" tIns="91425" rIns="91425" bIns="91425" anchor="t" anchorCtr="0">
            <a:noAutofit/>
          </a:bodyPr>
          <a:lstStyle/>
          <a:p>
            <a:pPr lvl="0">
              <a:spcBef>
                <a:spcPts val="0"/>
              </a:spcBef>
              <a:buNone/>
            </a:pPr>
            <a:r>
              <a:rPr lang="en" sz="1800" b="1"/>
              <a:t>Encourage more people to become CPS workers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0" y="0"/>
            <a:ext cx="9143999" cy="5143500"/>
          </a:xfrm>
          <a:prstGeom prst="rect">
            <a:avLst/>
          </a:prstGeom>
          <a:noFill/>
          <a:ln>
            <a:noFill/>
          </a:ln>
        </p:spPr>
      </p:pic>
      <p:sp>
        <p:nvSpPr>
          <p:cNvPr id="120" name="Shape 120"/>
          <p:cNvSpPr txBox="1">
            <a:spLocks noGrp="1"/>
          </p:cNvSpPr>
          <p:nvPr>
            <p:ph type="body" idx="1"/>
          </p:nvPr>
        </p:nvSpPr>
        <p:spPr>
          <a:xfrm>
            <a:off x="115850" y="2468700"/>
            <a:ext cx="6586499" cy="623700"/>
          </a:xfrm>
          <a:prstGeom prst="rect">
            <a:avLst/>
          </a:prstGeom>
          <a:noFill/>
        </p:spPr>
        <p:txBody>
          <a:bodyPr lIns="91425" tIns="91425" rIns="91425" bIns="91425" anchor="t" anchorCtr="0">
            <a:noAutofit/>
          </a:bodyPr>
          <a:lstStyle/>
          <a:p>
            <a:pPr lvl="0">
              <a:spcBef>
                <a:spcPts val="0"/>
              </a:spcBef>
              <a:buNone/>
            </a:pPr>
            <a:r>
              <a:rPr lang="en" b="1">
                <a:solidFill>
                  <a:srgbClr val="FFFFFF"/>
                </a:solidFill>
              </a:rPr>
              <a:t>Become a CPS worker, HELP A CHILD!!</a:t>
            </a:r>
          </a:p>
        </p:txBody>
      </p:sp>
      <p:sp>
        <p:nvSpPr>
          <p:cNvPr id="121" name="Shape 121"/>
          <p:cNvSpPr/>
          <p:nvPr/>
        </p:nvSpPr>
        <p:spPr>
          <a:xfrm>
            <a:off x="899900" y="298500"/>
            <a:ext cx="6972877" cy="1016371"/>
          </a:xfrm>
          <a:prstGeom prst="rect">
            <a:avLst/>
          </a:prstGeom>
        </p:spPr>
        <p:txBody>
          <a:bodyPr>
            <a:prstTxWarp prst="textPlain">
              <a:avLst/>
            </a:prstTxWarp>
          </a:bodyPr>
          <a:lstStyle/>
          <a:p>
            <a:pPr lvl="0" algn="ctr"/>
            <a:r>
              <a:rPr b="0" i="0">
                <a:ln w="9525" cap="flat" cmpd="sng">
                  <a:solidFill>
                    <a:srgbClr val="660000"/>
                  </a:solidFill>
                  <a:prstDash val="solid"/>
                  <a:round/>
                  <a:headEnd type="none" w="med" len="med"/>
                  <a:tailEnd type="none" w="med" len="med"/>
                </a:ln>
                <a:solidFill>
                  <a:schemeClr val="lt2"/>
                </a:solidFill>
                <a:latin typeface="Lobster"/>
              </a:rPr>
              <a:t>CALL TO ACTION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Words>
  <Application>Microsoft Office PowerPoint</Application>
  <PresentationFormat>On-screen Show (16:9)</PresentationFormat>
  <Paragraphs>38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Impact</vt:lpstr>
      <vt:lpstr>Lobster</vt:lpstr>
      <vt:lpstr>simple-light-2</vt:lpstr>
      <vt:lpstr>Child Protective Services</vt:lpstr>
      <vt:lpstr>PowerPoint Presentation</vt:lpstr>
      <vt:lpstr>What did we do?</vt:lpstr>
      <vt:lpstr>What we asked/Who did we ask.</vt:lpstr>
      <vt:lpstr>What We’ve Learned</vt:lpstr>
      <vt:lpstr>What we found/ Discovered.</vt:lpstr>
      <vt:lpstr>Why can't CPS workers do their job effectively?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Protective Services</dc:title>
  <dc:creator>Quadrick Reeder</dc:creator>
  <cp:lastModifiedBy>San Lorenzo Unified School District</cp:lastModifiedBy>
  <cp:revision>1</cp:revision>
  <dcterms:modified xsi:type="dcterms:W3CDTF">2015-12-15T22:55:08Z</dcterms:modified>
</cp:coreProperties>
</file>