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7" r:id="rId2"/>
    <p:sldId id="338" r:id="rId3"/>
    <p:sldId id="258" r:id="rId4"/>
    <p:sldId id="259" r:id="rId5"/>
    <p:sldId id="309" r:id="rId6"/>
    <p:sldId id="310" r:id="rId7"/>
    <p:sldId id="336" r:id="rId8"/>
    <p:sldId id="324" r:id="rId9"/>
    <p:sldId id="299" r:id="rId10"/>
    <p:sldId id="329" r:id="rId11"/>
    <p:sldId id="330" r:id="rId12"/>
    <p:sldId id="332" r:id="rId13"/>
    <p:sldId id="331" r:id="rId14"/>
    <p:sldId id="285" r:id="rId15"/>
    <p:sldId id="302" r:id="rId16"/>
    <p:sldId id="335" r:id="rId17"/>
    <p:sldId id="334" r:id="rId18"/>
    <p:sldId id="333" r:id="rId19"/>
    <p:sldId id="315" r:id="rId20"/>
    <p:sldId id="337" r:id="rId21"/>
    <p:sldId id="260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95"/>
    <a:srgbClr val="5E6A71"/>
    <a:srgbClr val="9105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16" autoAdjust="0"/>
    <p:restoredTop sz="97070" autoAdjust="0"/>
  </p:normalViewPr>
  <p:slideViewPr>
    <p:cSldViewPr>
      <p:cViewPr>
        <p:scale>
          <a:sx n="75" d="100"/>
          <a:sy n="75" d="100"/>
        </p:scale>
        <p:origin x="-420" y="-6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718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22F8E-FC8C-48F3-B42B-6DC3B7533459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80B35-C2D6-436B-B9F5-7A92F86AB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81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8A1E8-4E7B-4A3B-940F-D8D4DCB5ED6B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1D839-7DD8-45D4-87D4-2DCBC7D18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30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1DFAF46-E3C8-4CF0-A3F5-60A81B2F24B6}" type="slidenum">
              <a:rPr lang="en-US" altLang="en-US">
                <a:solidFill>
                  <a:prstClr val="black"/>
                </a:solidFill>
                <a:latin typeface="Interstate-Light" pitchFamily="2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>
              <a:solidFill>
                <a:prstClr val="black"/>
              </a:solidFill>
              <a:latin typeface="Interstate-Light" pitchFamily="2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all the Lesson demos</a:t>
            </a:r>
            <a:r>
              <a:rPr lang="en-US" baseline="0" dirty="0" smtClean="0"/>
              <a:t> are DONE show this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D839-7DD8-45D4-87D4-2DCBC7D1847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83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4F8229-80E3-46F5-94AE-00F314A8D293}" type="slidenum">
              <a:rPr lang="en-US" altLang="en-US">
                <a:solidFill>
                  <a:prstClr val="black"/>
                </a:solidFill>
                <a:latin typeface="Interstate-Light" pitchFamily="2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en-US">
              <a:solidFill>
                <a:prstClr val="black"/>
              </a:solidFill>
              <a:latin typeface="Interstate-Light" pitchFamily="2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D839-7DD8-45D4-87D4-2DCBC7D184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41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D839-7DD8-45D4-87D4-2DCBC7D184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91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D839-7DD8-45D4-87D4-2DCBC7D184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53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D839-7DD8-45D4-87D4-2DCBC7D184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5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002395"/>
                </a:solidFill>
                <a:latin typeface="ITC Slimbach Std"/>
              </a:rPr>
              <a:t>Lesson=Content &amp; skills students need for  CAP projects</a:t>
            </a:r>
          </a:p>
          <a:p>
            <a:pPr algn="ctr" eaLnBrk="1" hangingPunct="1"/>
            <a:endParaRPr lang="en-US" altLang="en-US" sz="2800" dirty="0" smtClean="0">
              <a:solidFill>
                <a:srgbClr val="91057D"/>
              </a:solidFill>
            </a:endParaRPr>
          </a:p>
          <a:p>
            <a:pPr algn="ctr" eaLnBrk="1" hangingPunct="1"/>
            <a:r>
              <a:rPr lang="en-US" altLang="en-US" sz="2800" dirty="0" smtClean="0">
                <a:solidFill>
                  <a:srgbClr val="91057D"/>
                </a:solidFill>
              </a:rPr>
              <a:t>Practicum for the U.S. Government Course.</a:t>
            </a:r>
          </a:p>
          <a:p>
            <a:endParaRPr lang="en-US" dirty="0" smtClean="0">
              <a:solidFill>
                <a:srgbClr val="002395"/>
              </a:solidFill>
              <a:latin typeface="Interstate-Regular" panose="02000603020000020004" pitchFamily="2" charset="0"/>
            </a:endParaRPr>
          </a:p>
          <a:p>
            <a:r>
              <a:rPr lang="en-US" dirty="0" smtClean="0">
                <a:solidFill>
                  <a:srgbClr val="002395"/>
                </a:solidFill>
                <a:latin typeface="Interstate-Regular" panose="02000603020000020004" pitchFamily="2" charset="0"/>
              </a:rPr>
              <a:t>Additional enrichment lessons</a:t>
            </a:r>
          </a:p>
          <a:p>
            <a:pPr marL="396875" indent="-396875"/>
            <a:r>
              <a:rPr lang="en-US" dirty="0" smtClean="0">
                <a:solidFill>
                  <a:srgbClr val="002395"/>
                </a:solidFill>
                <a:latin typeface="Interstate-Regular" panose="02000603020000020004" pitchFamily="2" charset="0"/>
              </a:rPr>
              <a:t>    • Anticipate student needs: building constituencies, making PSAs, presentation skills</a:t>
            </a:r>
          </a:p>
          <a:p>
            <a:pPr algn="ctr"/>
            <a:r>
              <a:rPr lang="en-US" sz="1400" dirty="0" smtClean="0">
                <a:solidFill>
                  <a:srgbClr val="0088CE"/>
                </a:solidFill>
                <a:latin typeface="Interstate-Bold" panose="02000803030000020004" pitchFamily="2" charset="0"/>
              </a:rPr>
              <a:t>Project Based Learning</a:t>
            </a:r>
          </a:p>
          <a:p>
            <a:pPr algn="ctr"/>
            <a:endParaRPr lang="en-US" sz="1400" dirty="0" smtClean="0">
              <a:solidFill>
                <a:srgbClr val="0088CE"/>
              </a:solidFill>
              <a:latin typeface="Interstate-Bold" panose="02000803030000020004" pitchFamily="2" charset="0"/>
            </a:endParaRPr>
          </a:p>
          <a:p>
            <a:r>
              <a:rPr lang="en-US" dirty="0" smtClean="0">
                <a:solidFill>
                  <a:srgbClr val="002395"/>
                </a:solidFill>
                <a:latin typeface="Interstate-Regular" panose="02000603020000020004" pitchFamily="2" charset="0"/>
              </a:rPr>
              <a:t>• Students select an issue/problem for teachers to approve</a:t>
            </a:r>
          </a:p>
          <a:p>
            <a:endParaRPr lang="en-US" sz="500" dirty="0" smtClean="0">
              <a:solidFill>
                <a:srgbClr val="002395"/>
              </a:solidFill>
              <a:latin typeface="Interstate-Regular" panose="02000603020000020004" pitchFamily="2" charset="0"/>
            </a:endParaRPr>
          </a:p>
          <a:p>
            <a:pPr marL="66675" indent="9525"/>
            <a:r>
              <a:rPr lang="en-US" dirty="0" smtClean="0">
                <a:solidFill>
                  <a:srgbClr val="002395"/>
                </a:solidFill>
                <a:latin typeface="Interstate-Regular" panose="02000603020000020004" pitchFamily="2" charset="0"/>
              </a:rPr>
              <a:t>• Structure for students to propose and implement “civic actions” to address their issue and report on the outcomes.</a:t>
            </a:r>
          </a:p>
          <a:p>
            <a:pPr marL="66675" indent="9525"/>
            <a:endParaRPr lang="en-US" sz="500" dirty="0" smtClean="0">
              <a:solidFill>
                <a:srgbClr val="002395"/>
              </a:solidFill>
              <a:latin typeface="Interstate-Regular" panose="02000603020000020004" pitchFamily="2" charset="0"/>
            </a:endParaRPr>
          </a:p>
          <a:p>
            <a:pPr marL="66675" indent="9525"/>
            <a:r>
              <a:rPr lang="en-US" dirty="0" smtClean="0">
                <a:solidFill>
                  <a:srgbClr val="002395"/>
                </a:solidFill>
                <a:latin typeface="Interstate-Regular" panose="02000603020000020004" pitchFamily="2" charset="0"/>
              </a:rPr>
              <a:t>• Monitoring and assessment built in.</a:t>
            </a:r>
          </a:p>
          <a:p>
            <a:pPr marL="396875" indent="-396875"/>
            <a:endParaRPr lang="en-US" dirty="0" smtClean="0">
              <a:solidFill>
                <a:srgbClr val="002395"/>
              </a:solidFill>
              <a:latin typeface="Interstate-Regular" panose="0200060302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200" dirty="0" smtClean="0">
                <a:solidFill>
                  <a:srgbClr val="002395"/>
                </a:solidFill>
                <a:latin typeface="Interstate-Regular" panose="02000603020000020004" pitchFamily="2" charset="0"/>
              </a:rPr>
              <a:t>1. Significant content </a:t>
            </a:r>
          </a:p>
          <a:p>
            <a:pPr>
              <a:lnSpc>
                <a:spcPct val="150000"/>
              </a:lnSpc>
            </a:pPr>
            <a:r>
              <a:rPr lang="en-US" altLang="en-US" sz="1200" dirty="0" smtClean="0">
                <a:solidFill>
                  <a:srgbClr val="002395"/>
                </a:solidFill>
                <a:latin typeface="Interstate-Regular" panose="02000603020000020004" pitchFamily="2" charset="0"/>
              </a:rPr>
              <a:t>2. A Need to Know</a:t>
            </a:r>
          </a:p>
          <a:p>
            <a:pPr>
              <a:lnSpc>
                <a:spcPct val="150000"/>
              </a:lnSpc>
            </a:pPr>
            <a:r>
              <a:rPr lang="en-US" altLang="en-US" sz="1200" dirty="0" smtClean="0">
                <a:solidFill>
                  <a:srgbClr val="002395"/>
                </a:solidFill>
                <a:latin typeface="Interstate-Regular" panose="02000603020000020004" pitchFamily="2" charset="0"/>
              </a:rPr>
              <a:t>3. A Driving Question </a:t>
            </a:r>
          </a:p>
          <a:p>
            <a:pPr>
              <a:lnSpc>
                <a:spcPct val="150000"/>
              </a:lnSpc>
            </a:pPr>
            <a:r>
              <a:rPr lang="en-US" altLang="en-US" sz="1200" dirty="0" smtClean="0">
                <a:solidFill>
                  <a:srgbClr val="002395"/>
                </a:solidFill>
                <a:latin typeface="Interstate-Regular" panose="02000603020000020004" pitchFamily="2" charset="0"/>
              </a:rPr>
              <a:t>4. Student Voice and Choice </a:t>
            </a:r>
          </a:p>
          <a:p>
            <a:pPr>
              <a:lnSpc>
                <a:spcPct val="150000"/>
              </a:lnSpc>
            </a:pPr>
            <a:r>
              <a:rPr lang="en-US" altLang="en-US" sz="1200" dirty="0" smtClean="0">
                <a:solidFill>
                  <a:srgbClr val="002395"/>
                </a:solidFill>
                <a:latin typeface="Interstate-Regular" panose="02000603020000020004" pitchFamily="2" charset="0"/>
              </a:rPr>
              <a:t>5. 21</a:t>
            </a:r>
            <a:r>
              <a:rPr lang="en-US" altLang="en-US" sz="1200" baseline="30000" dirty="0" smtClean="0">
                <a:solidFill>
                  <a:srgbClr val="002395"/>
                </a:solidFill>
                <a:latin typeface="Interstate-Regular" panose="02000603020000020004" pitchFamily="2" charset="0"/>
              </a:rPr>
              <a:t>st</a:t>
            </a:r>
            <a:r>
              <a:rPr lang="en-US" altLang="en-US" sz="1200" dirty="0" smtClean="0">
                <a:solidFill>
                  <a:srgbClr val="002395"/>
                </a:solidFill>
                <a:latin typeface="Interstate-Regular" panose="02000603020000020004" pitchFamily="2" charset="0"/>
              </a:rPr>
              <a:t> Century Competencies</a:t>
            </a:r>
          </a:p>
          <a:p>
            <a:pPr>
              <a:lnSpc>
                <a:spcPct val="150000"/>
              </a:lnSpc>
            </a:pPr>
            <a:r>
              <a:rPr lang="en-US" altLang="en-US" sz="1200" dirty="0" smtClean="0">
                <a:solidFill>
                  <a:srgbClr val="002395"/>
                </a:solidFill>
                <a:latin typeface="Interstate-Regular" panose="02000603020000020004" pitchFamily="2" charset="0"/>
              </a:rPr>
              <a:t>6. Requires In-Depth Inquiry 	</a:t>
            </a:r>
          </a:p>
          <a:p>
            <a:pPr>
              <a:lnSpc>
                <a:spcPct val="150000"/>
              </a:lnSpc>
            </a:pPr>
            <a:r>
              <a:rPr lang="en-US" altLang="en-US" sz="1200" dirty="0" smtClean="0">
                <a:solidFill>
                  <a:srgbClr val="002395"/>
                </a:solidFill>
                <a:latin typeface="Interstate-Regular" panose="02000603020000020004" pitchFamily="2" charset="0"/>
              </a:rPr>
              <a:t>7. Incorporates feedback and revision </a:t>
            </a:r>
          </a:p>
          <a:p>
            <a:pPr>
              <a:lnSpc>
                <a:spcPct val="150000"/>
              </a:lnSpc>
            </a:pPr>
            <a:r>
              <a:rPr lang="en-US" altLang="en-US" sz="1200" dirty="0" smtClean="0">
                <a:solidFill>
                  <a:srgbClr val="002395"/>
                </a:solidFill>
                <a:latin typeface="Interstate-Regular" panose="02000603020000020004" pitchFamily="2" charset="0"/>
              </a:rPr>
              <a:t>8. Results in a Publicly Presented  Product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D839-7DD8-45D4-87D4-2DCBC7D184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57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D839-7DD8-45D4-87D4-2DCBC7D184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52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Interstate-Regular" panose="02000603020000020004" pitchFamily="2" charset="0"/>
              </a:rPr>
              <a:t>CAP Planner</a:t>
            </a:r>
          </a:p>
          <a:p>
            <a:endParaRPr lang="en-US" sz="1200" dirty="0" smtClean="0">
              <a:latin typeface="Interstate-Regular" panose="02000603020000020004" pitchFamily="2" charset="0"/>
            </a:endParaRPr>
          </a:p>
          <a:p>
            <a:r>
              <a:rPr lang="en-US" sz="1200" dirty="0" smtClean="0">
                <a:latin typeface="Interstate-Regular" panose="02000603020000020004" pitchFamily="2" charset="0"/>
              </a:rPr>
              <a:t>Mikey Video</a:t>
            </a:r>
          </a:p>
          <a:p>
            <a:endParaRPr lang="en-US" sz="1200" dirty="0" smtClean="0">
              <a:latin typeface="Interstate-Regular" panose="02000603020000020004" pitchFamily="2" charset="0"/>
            </a:endParaRPr>
          </a:p>
          <a:p>
            <a:r>
              <a:rPr lang="en-US" sz="1200" dirty="0" smtClean="0">
                <a:latin typeface="Interstate-Regular" panose="02000603020000020004" pitchFamily="2" charset="0"/>
              </a:rPr>
              <a:t>Grading the Planner</a:t>
            </a:r>
          </a:p>
          <a:p>
            <a:endParaRPr lang="en-US" sz="1200" dirty="0" smtClean="0">
              <a:latin typeface="Interstate-Regular" panose="02000603020000020004" pitchFamily="2" charset="0"/>
            </a:endParaRPr>
          </a:p>
          <a:p>
            <a:r>
              <a:rPr lang="en-US" sz="1200" dirty="0" smtClean="0">
                <a:latin typeface="Interstate-Regular" panose="02000603020000020004" pitchFamily="2" charset="0"/>
              </a:rPr>
              <a:t>Discussion board</a:t>
            </a:r>
          </a:p>
          <a:p>
            <a:endParaRPr lang="en-US" sz="1200" dirty="0" smtClean="0">
              <a:latin typeface="Interstate-Regular" panose="02000603020000020004" pitchFamily="2" charset="0"/>
            </a:endParaRPr>
          </a:p>
          <a:p>
            <a:r>
              <a:rPr lang="en-US" sz="1200" dirty="0" smtClean="0">
                <a:latin typeface="Interstate-Regular" panose="02000603020000020004" pitchFamily="2" charset="0"/>
              </a:rPr>
              <a:t>Publish</a:t>
            </a:r>
          </a:p>
          <a:p>
            <a:endParaRPr lang="en-US" sz="1200" dirty="0" smtClean="0">
              <a:latin typeface="Interstate-Regular" panose="02000603020000020004" pitchFamily="2" charset="0"/>
            </a:endParaRPr>
          </a:p>
          <a:p>
            <a:r>
              <a:rPr lang="en-US" sz="1200" dirty="0" smtClean="0">
                <a:latin typeface="Interstate-Regular" panose="02000603020000020004" pitchFamily="2" charset="0"/>
              </a:rPr>
              <a:t>Learning: Arely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D839-7DD8-45D4-87D4-2DCBC7D184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9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Interstate-Light"/>
              </a:rPr>
              <a:t>Students will be able to: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Interstate-Light"/>
              </a:rPr>
              <a:t>Identify basic responsibilities and expectations of citizens.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Interstate-Light"/>
              </a:rPr>
              <a:t>Understand the traits of effective citizens (Knowledge, Skills, Attitudes and Actions.)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Interstate-Light"/>
              </a:rPr>
              <a:t>Decide on and support opinion of the most important elements of effective citizenship.</a:t>
            </a:r>
            <a:endParaRPr lang="en-US" sz="12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1D839-7DD8-45D4-87D4-2DCBC7D184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72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C99A4-A38B-4195-AB47-1E50578477F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3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79C76-7E43-4F64-B689-B1738BA1FCB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8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C3AD5-C5F9-49F5-AFA6-BA6B1702A61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96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913E5-E103-410B-91EC-7572BDB10CF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8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BC317-3BFC-4CFE-8B41-8C88AC127E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46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99CB9-CD3C-4350-887D-ECC64B185F3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8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E3A6F-41F6-4233-A8F6-BB7C2883834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36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3E369-E800-4FA0-8F1A-521C2CC5300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02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76C4E-EA4D-40A4-860D-95095B4D78E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537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8093B-30EF-483C-96B1-CD87BE4B7FE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45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B8BF1-26DF-4F00-B740-A54EE2B6624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368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9BB624-8EAA-46AE-880C-16A6637FC2D6}" type="slidenum">
              <a:rPr lang="en-US" alt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4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file:///F:\Public%20Transportation%20-%20Trolley%20Service,%20Bell%20Gardens%20HS\Trolley%20Service,%202014.wmv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hyperlink" Target="file:///C:\Users\User\Desktop\CAP%20Videos\Public%20Transportation%20-%20Trolly.VOB" TargetMode="Externa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rfcap.org/mod/page/view.php?id=211" TargetMode="Externa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rfcap.org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file:///F:\CAPShortVideo.mp4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5"/>
          <p:cNvSpPr txBox="1">
            <a:spLocks noChangeArrowheads="1"/>
          </p:cNvSpPr>
          <p:nvPr/>
        </p:nvSpPr>
        <p:spPr bwMode="auto">
          <a:xfrm>
            <a:off x="163132" y="3856037"/>
            <a:ext cx="8980868" cy="136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5400" dirty="0" smtClean="0">
                <a:solidFill>
                  <a:srgbClr val="002395"/>
                </a:solidFill>
                <a:latin typeface="+mj-lt"/>
              </a:rPr>
              <a:t>Civic Action Project</a:t>
            </a:r>
          </a:p>
          <a:p>
            <a:pPr>
              <a:buNone/>
            </a:pPr>
            <a:r>
              <a:rPr lang="en-US" sz="2400" dirty="0">
                <a:solidFill>
                  <a:srgbClr val="002395"/>
                </a:solidFill>
                <a:latin typeface="+mj-lt"/>
              </a:rPr>
              <a:t>Connecting Your Government Class and the Real World</a:t>
            </a:r>
          </a:p>
        </p:txBody>
      </p:sp>
      <p:sp>
        <p:nvSpPr>
          <p:cNvPr id="2051" name="Line 8"/>
          <p:cNvSpPr>
            <a:spLocks noChangeShapeType="1"/>
          </p:cNvSpPr>
          <p:nvPr/>
        </p:nvSpPr>
        <p:spPr bwMode="auto">
          <a:xfrm flipV="1">
            <a:off x="241300" y="5330731"/>
            <a:ext cx="7315200" cy="18249"/>
          </a:xfrm>
          <a:prstGeom prst="line">
            <a:avLst/>
          </a:prstGeom>
          <a:noFill/>
          <a:ln w="28575">
            <a:solidFill>
              <a:srgbClr val="91057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ITC Slimbach Std"/>
            </a:endParaRPr>
          </a:p>
        </p:txBody>
      </p:sp>
      <p:sp>
        <p:nvSpPr>
          <p:cNvPr id="2052" name="Line 10"/>
          <p:cNvSpPr>
            <a:spLocks noChangeShapeType="1"/>
          </p:cNvSpPr>
          <p:nvPr/>
        </p:nvSpPr>
        <p:spPr bwMode="auto">
          <a:xfrm>
            <a:off x="241300" y="5222565"/>
            <a:ext cx="7315200" cy="0"/>
          </a:xfrm>
          <a:prstGeom prst="line">
            <a:avLst/>
          </a:prstGeom>
          <a:noFill/>
          <a:ln w="28575">
            <a:solidFill>
              <a:srgbClr val="0088C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ITC Slimbach Std"/>
            </a:endParaRPr>
          </a:p>
        </p:txBody>
      </p:sp>
      <p:pic>
        <p:nvPicPr>
          <p:cNvPr id="2053" name="Picture 11" descr="CRF_pri_rgb_t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0480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12"/>
          <p:cNvSpPr txBox="1">
            <a:spLocks noChangeArrowheads="1"/>
          </p:cNvSpPr>
          <p:nvPr/>
        </p:nvSpPr>
        <p:spPr bwMode="auto">
          <a:xfrm>
            <a:off x="163132" y="6128266"/>
            <a:ext cx="220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DDDDDD"/>
                </a:solidFill>
                <a:latin typeface="ITC Slimbach Std"/>
              </a:rPr>
              <a:t>www.crfcap.org</a:t>
            </a:r>
          </a:p>
        </p:txBody>
      </p:sp>
      <p:sp>
        <p:nvSpPr>
          <p:cNvPr id="2055" name="Text Box 13"/>
          <p:cNvSpPr txBox="1">
            <a:spLocks noChangeArrowheads="1"/>
          </p:cNvSpPr>
          <p:nvPr/>
        </p:nvSpPr>
        <p:spPr bwMode="auto">
          <a:xfrm>
            <a:off x="175832" y="5417403"/>
            <a:ext cx="8183943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5E6A71"/>
                </a:solidFill>
                <a:latin typeface="+mj-lt"/>
              </a:rPr>
              <a:t>Presenters:   </a:t>
            </a:r>
            <a:r>
              <a:rPr lang="en-US" altLang="en-US" sz="2000" dirty="0" smtClean="0">
                <a:solidFill>
                  <a:srgbClr val="5E6A71"/>
                </a:solidFill>
                <a:latin typeface="+mj-lt"/>
              </a:rPr>
              <a:t>Keith Mataya and </a:t>
            </a:r>
            <a:r>
              <a:rPr lang="en-US" altLang="en-US" sz="2000" dirty="0">
                <a:solidFill>
                  <a:srgbClr val="5E6A71"/>
                </a:solidFill>
                <a:latin typeface="+mj-lt"/>
              </a:rPr>
              <a:t>Laura </a:t>
            </a:r>
            <a:r>
              <a:rPr lang="en-US" altLang="en-US" sz="2000" dirty="0" smtClean="0">
                <a:solidFill>
                  <a:srgbClr val="5E6A71"/>
                </a:solidFill>
                <a:latin typeface="+mj-lt"/>
              </a:rPr>
              <a:t>Wesley</a:t>
            </a:r>
          </a:p>
          <a:p>
            <a:pPr marL="1549400" indent="-1549400" eaLnBrk="1" fontAlgn="base" hangingPunct="1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5E6A71"/>
                </a:solidFill>
                <a:latin typeface="+mj-lt"/>
              </a:rPr>
              <a:t>Teachers</a:t>
            </a:r>
            <a:r>
              <a:rPr lang="en-US" altLang="en-US" sz="2000" dirty="0">
                <a:solidFill>
                  <a:srgbClr val="5E6A71"/>
                </a:solidFill>
                <a:latin typeface="+mj-lt"/>
              </a:rPr>
              <a:t>: </a:t>
            </a:r>
            <a:r>
              <a:rPr lang="en-US" altLang="en-US" sz="2000" dirty="0" smtClean="0">
                <a:solidFill>
                  <a:srgbClr val="5E6A71"/>
                </a:solidFill>
                <a:latin typeface="+mj-lt"/>
              </a:rPr>
              <a:t>     Michael Papritz—</a:t>
            </a:r>
            <a:r>
              <a:rPr lang="en-US" sz="2000" dirty="0" err="1">
                <a:solidFill>
                  <a:srgbClr val="5E6A71"/>
                </a:solidFill>
              </a:rPr>
              <a:t>Kentridge</a:t>
            </a:r>
            <a:r>
              <a:rPr lang="en-US" sz="2000" dirty="0">
                <a:solidFill>
                  <a:srgbClr val="5E6A71"/>
                </a:solidFill>
              </a:rPr>
              <a:t> High </a:t>
            </a:r>
            <a:r>
              <a:rPr lang="en-US" sz="2000" dirty="0" smtClean="0">
                <a:solidFill>
                  <a:srgbClr val="5E6A71"/>
                </a:solidFill>
              </a:rPr>
              <a:t>School, Mary Jo   Harvey</a:t>
            </a:r>
            <a:r>
              <a:rPr lang="en-US" altLang="en-US" sz="2000" dirty="0" smtClean="0">
                <a:solidFill>
                  <a:srgbClr val="5E6A71"/>
                </a:solidFill>
              </a:rPr>
              <a:t>—</a:t>
            </a:r>
            <a:r>
              <a:rPr lang="en-US" sz="2000" dirty="0" smtClean="0">
                <a:solidFill>
                  <a:srgbClr val="5E6A71"/>
                </a:solidFill>
              </a:rPr>
              <a:t>Othello </a:t>
            </a:r>
            <a:r>
              <a:rPr lang="en-US" sz="2000" dirty="0">
                <a:solidFill>
                  <a:srgbClr val="5E6A71"/>
                </a:solidFill>
              </a:rPr>
              <a:t>High </a:t>
            </a:r>
            <a:r>
              <a:rPr lang="en-US" sz="2000" dirty="0" smtClean="0">
                <a:solidFill>
                  <a:srgbClr val="5E6A71"/>
                </a:solidFill>
              </a:rPr>
              <a:t>School and Judy Smith</a:t>
            </a:r>
            <a:r>
              <a:rPr lang="en-US" altLang="en-US" sz="2000" dirty="0" smtClean="0">
                <a:solidFill>
                  <a:srgbClr val="5E6A71"/>
                </a:solidFill>
              </a:rPr>
              <a:t>—San Lorenzo High School</a:t>
            </a:r>
            <a:endParaRPr lang="en-US" sz="2000" dirty="0" smtClean="0">
              <a:solidFill>
                <a:srgbClr val="5E6A71"/>
              </a:solidFill>
            </a:endParaRPr>
          </a:p>
          <a:p>
            <a:pPr eaLnBrk="1" fontAlgn="base" hangingPunct="1">
              <a:spcBef>
                <a:spcPts val="0"/>
              </a:spcBef>
              <a:spcAft>
                <a:spcPct val="0"/>
              </a:spcAft>
              <a:buFontTx/>
              <a:buNone/>
            </a:pPr>
            <a:endParaRPr lang="en-US" sz="2000" dirty="0" smtClean="0"/>
          </a:p>
          <a:p>
            <a:pPr eaLnBrk="1" fontAlgn="base" hangingPunct="1">
              <a:spcBef>
                <a:spcPts val="0"/>
              </a:spcBef>
              <a:spcAft>
                <a:spcPct val="0"/>
              </a:spcAft>
              <a:buFontTx/>
              <a:buNone/>
            </a:pPr>
            <a:endParaRPr lang="en-US" altLang="en-US" sz="2400" dirty="0">
              <a:solidFill>
                <a:srgbClr val="5E6A71"/>
              </a:solidFill>
              <a:latin typeface="+mj-lt"/>
            </a:endParaRPr>
          </a:p>
        </p:txBody>
      </p:sp>
      <p:pic>
        <p:nvPicPr>
          <p:cNvPr id="9" name="Picture 14" descr="M:\EVERYONE\CRF Images\CAP\2013 CAP Showcase @ Dodger Stadium\ehi cap (nancy)\IMG_7234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671512"/>
            <a:ext cx="4003675" cy="318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15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00" y="5750004"/>
            <a:ext cx="9131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2395"/>
                </a:solidFill>
              </a:rPr>
              <a:t>How to get there?</a:t>
            </a:r>
            <a:endParaRPr lang="en-US" sz="6600" b="1" dirty="0">
              <a:solidFill>
                <a:srgbClr val="002395"/>
              </a:solidFill>
            </a:endParaRPr>
          </a:p>
        </p:txBody>
      </p:sp>
      <p:pic>
        <p:nvPicPr>
          <p:cNvPr id="1026" name="Picture 2" descr="200412179-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60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M:\EVERYONE\CRF Images\CAP\California\Bechtel NoCal\Bechtel NoCal 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3"/>
            <a:ext cx="9144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5750004"/>
            <a:ext cx="3047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002395"/>
                </a:solidFill>
              </a:rPr>
              <a:t>Step 1:</a:t>
            </a:r>
            <a:endParaRPr lang="en-US" sz="6600" b="1" dirty="0">
              <a:solidFill>
                <a:srgbClr val="00239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5804237"/>
            <a:ext cx="5803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2395"/>
                </a:solidFill>
              </a:rPr>
              <a:t>Teach Lessons</a:t>
            </a:r>
            <a:endParaRPr lang="en-US" sz="6000" b="1" dirty="0">
              <a:solidFill>
                <a:srgbClr val="002395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" r="25000" b="4557"/>
          <a:stretch/>
        </p:blipFill>
        <p:spPr bwMode="auto">
          <a:xfrm>
            <a:off x="1143000" y="116152"/>
            <a:ext cx="7239000" cy="662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06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2" y="0"/>
            <a:ext cx="9097337" cy="548639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1800" y="5580727"/>
            <a:ext cx="34502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002395"/>
                </a:solidFill>
              </a:rPr>
              <a:t>Step 2: </a:t>
            </a:r>
            <a:endParaRPr lang="en-US" sz="6600" b="1" dirty="0">
              <a:solidFill>
                <a:srgbClr val="00239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0399" y="5491826"/>
            <a:ext cx="594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395"/>
                </a:solidFill>
              </a:rPr>
              <a:t>Students </a:t>
            </a:r>
            <a:r>
              <a:rPr lang="en-US" sz="4400" b="1" dirty="0">
                <a:solidFill>
                  <a:srgbClr val="002395"/>
                </a:solidFill>
              </a:rPr>
              <a:t>Take </a:t>
            </a:r>
            <a:r>
              <a:rPr lang="en-US" sz="4400" b="1" dirty="0" smtClean="0">
                <a:solidFill>
                  <a:srgbClr val="002395"/>
                </a:solidFill>
              </a:rPr>
              <a:t>Action!</a:t>
            </a:r>
            <a:endParaRPr lang="en-US" sz="4400" b="1" dirty="0">
              <a:solidFill>
                <a:srgbClr val="002395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20052" r="27500" b="5469"/>
          <a:stretch/>
        </p:blipFill>
        <p:spPr bwMode="auto">
          <a:xfrm>
            <a:off x="1066800" y="0"/>
            <a:ext cx="7310920" cy="67340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304800" y="0"/>
            <a:ext cx="838200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04800" y="838200"/>
            <a:ext cx="838200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304800" y="3886200"/>
            <a:ext cx="838200" cy="609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4303160" y="5486399"/>
            <a:ext cx="838200" cy="609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39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334000"/>
            <a:ext cx="34502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002395"/>
                </a:solidFill>
              </a:rPr>
              <a:t>Step 3:</a:t>
            </a:r>
            <a:endParaRPr lang="en-US" sz="6600" b="1" dirty="0">
              <a:solidFill>
                <a:srgbClr val="00239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9600" y="4919008"/>
            <a:ext cx="601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2395"/>
                </a:solidFill>
              </a:rPr>
              <a:t>Public Presentations</a:t>
            </a:r>
            <a:endParaRPr lang="en-US" sz="6000" b="1" dirty="0">
              <a:solidFill>
                <a:srgbClr val="00239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1" r="3696" b="9459"/>
          <a:stretch/>
        </p:blipFill>
        <p:spPr>
          <a:xfrm>
            <a:off x="113580" y="12700"/>
            <a:ext cx="8916840" cy="480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27213" r="15521" b="20573"/>
          <a:stretch/>
        </p:blipFill>
        <p:spPr bwMode="auto">
          <a:xfrm>
            <a:off x="545761" y="411202"/>
            <a:ext cx="8052478" cy="6035596"/>
          </a:xfrm>
          <a:prstGeom prst="rect">
            <a:avLst/>
          </a:prstGeom>
          <a:noFill/>
          <a:ln w="152400">
            <a:solidFill>
              <a:srgbClr val="0023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5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737" y="4241899"/>
            <a:ext cx="431666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8CE"/>
                </a:solidFill>
                <a:latin typeface="+mj-lt"/>
              </a:rPr>
              <a:t>Teacher Facing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latin typeface="ITC Slimbach Std"/>
              </a:rPr>
              <a:t>	</a:t>
            </a:r>
            <a:r>
              <a:rPr lang="en-US" dirty="0" smtClean="0"/>
              <a:t>T</a:t>
            </a:r>
            <a:r>
              <a:rPr lang="en-US" dirty="0" smtClean="0">
                <a:solidFill>
                  <a:srgbClr val="002395"/>
                </a:solidFill>
              </a:rPr>
              <a:t>eacher Dashboard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 smtClean="0">
                <a:solidFill>
                  <a:srgbClr val="002395"/>
                </a:solidFill>
              </a:rPr>
              <a:t>Lessons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 smtClean="0">
                <a:solidFill>
                  <a:srgbClr val="002395"/>
                </a:solidFill>
              </a:rPr>
              <a:t>Online Classroom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 smtClean="0">
                <a:solidFill>
                  <a:srgbClr val="002395"/>
                </a:solidFill>
              </a:rPr>
              <a:t>Teacher Created Resources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 smtClean="0">
                <a:solidFill>
                  <a:srgbClr val="002395"/>
                </a:solidFill>
              </a:rPr>
              <a:t>CAP Culmination</a:t>
            </a:r>
          </a:p>
          <a:p>
            <a:pPr>
              <a:tabLst>
                <a:tab pos="457200" algn="l"/>
              </a:tabLst>
            </a:pPr>
            <a:r>
              <a:rPr lang="en-US" dirty="0">
                <a:solidFill>
                  <a:srgbClr val="002395"/>
                </a:solidFill>
              </a:rPr>
              <a:t>	</a:t>
            </a:r>
            <a:endParaRPr lang="en-US" dirty="0" smtClean="0">
              <a:solidFill>
                <a:srgbClr val="002395"/>
              </a:solidFill>
            </a:endParaRPr>
          </a:p>
          <a:p>
            <a:r>
              <a:rPr lang="en-US" sz="2000" dirty="0">
                <a:solidFill>
                  <a:srgbClr val="002395"/>
                </a:solidFill>
                <a:latin typeface="ITC Slimbach Std"/>
              </a:rPr>
              <a:t>	</a:t>
            </a:r>
          </a:p>
        </p:txBody>
      </p:sp>
      <p:sp>
        <p:nvSpPr>
          <p:cNvPr id="5" name="Rectangle 4"/>
          <p:cNvSpPr/>
          <p:nvPr/>
        </p:nvSpPr>
        <p:spPr>
          <a:xfrm>
            <a:off x="3388059" y="3865282"/>
            <a:ext cx="23424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88CE"/>
                </a:solidFill>
              </a:rPr>
              <a:t>www.crfcap.org</a:t>
            </a:r>
            <a:endParaRPr lang="en-US" sz="2400" dirty="0">
              <a:solidFill>
                <a:srgbClr val="0088C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1000" y="4274013"/>
            <a:ext cx="3683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88CE"/>
                </a:solidFill>
                <a:latin typeface="+mj-lt"/>
              </a:rPr>
              <a:t>Student Facing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06400" algn="l"/>
              </a:tabLst>
            </a:pPr>
            <a:r>
              <a:rPr lang="en-US" dirty="0" smtClean="0">
                <a:solidFill>
                  <a:srgbClr val="002395"/>
                </a:solidFill>
              </a:rPr>
              <a:t>Student Dashboard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406400" algn="l"/>
              </a:tabLst>
            </a:pPr>
            <a:r>
              <a:rPr lang="en-US" dirty="0" smtClean="0">
                <a:solidFill>
                  <a:srgbClr val="002395"/>
                </a:solidFill>
              </a:rPr>
              <a:t>Online Planners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406400" algn="l"/>
              </a:tabLst>
            </a:pPr>
            <a:r>
              <a:rPr lang="en-US" dirty="0" smtClean="0">
                <a:solidFill>
                  <a:srgbClr val="002395"/>
                </a:solidFill>
              </a:rPr>
              <a:t>Sample work &amp; video help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406400" algn="l"/>
              </a:tabLst>
            </a:pPr>
            <a:r>
              <a:rPr lang="en-US" dirty="0" smtClean="0">
                <a:solidFill>
                  <a:srgbClr val="002395"/>
                </a:solidFill>
              </a:rPr>
              <a:t>Toolkit</a:t>
            </a:r>
            <a:endParaRPr lang="en-US" dirty="0">
              <a:solidFill>
                <a:srgbClr val="00239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406400" algn="l"/>
              </a:tabLst>
            </a:pPr>
            <a:r>
              <a:rPr lang="en-US" dirty="0" smtClean="0">
                <a:solidFill>
                  <a:srgbClr val="002395"/>
                </a:solidFill>
              </a:rPr>
              <a:t>Discussion </a:t>
            </a:r>
            <a:r>
              <a:rPr lang="en-US" dirty="0">
                <a:solidFill>
                  <a:srgbClr val="002395"/>
                </a:solidFill>
              </a:rPr>
              <a:t>board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406400" algn="l"/>
              </a:tabLst>
            </a:pPr>
            <a:r>
              <a:rPr lang="en-US" dirty="0" smtClean="0">
                <a:solidFill>
                  <a:srgbClr val="002395"/>
                </a:solidFill>
              </a:rPr>
              <a:t>Contests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406400" algn="l"/>
              </a:tabLst>
            </a:pPr>
            <a:r>
              <a:rPr lang="en-US" dirty="0" smtClean="0">
                <a:solidFill>
                  <a:srgbClr val="002395"/>
                </a:solidFill>
              </a:rPr>
              <a:t>Youth Board</a:t>
            </a:r>
            <a:endParaRPr lang="en-US" dirty="0">
              <a:solidFill>
                <a:srgbClr val="002395"/>
              </a:solidFill>
            </a:endParaRPr>
          </a:p>
          <a:p>
            <a:endParaRPr lang="en-US" dirty="0">
              <a:latin typeface="ITC Slimbach Std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" t="8359" r="2655" b="43986"/>
          <a:stretch/>
        </p:blipFill>
        <p:spPr bwMode="auto">
          <a:xfrm>
            <a:off x="0" y="82511"/>
            <a:ext cx="9144000" cy="361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2700" y="32004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395"/>
                </a:solidFill>
                <a:latin typeface="+mj-lt"/>
              </a:rPr>
              <a:t>CAP Website</a:t>
            </a:r>
            <a:endParaRPr lang="en-US" sz="4000" b="1" dirty="0">
              <a:solidFill>
                <a:srgbClr val="00239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988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4769" r="57813" b="29643"/>
          <a:stretch/>
        </p:blipFill>
        <p:spPr bwMode="auto">
          <a:xfrm>
            <a:off x="64113" y="152399"/>
            <a:ext cx="9015774" cy="4870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6000" y="6019800"/>
            <a:ext cx="431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Interstate-Light" panose="02000606030000020004" pitchFamily="2" charset="0"/>
              </a:rPr>
              <a:t>Video: The Trolley Problem</a:t>
            </a:r>
          </a:p>
        </p:txBody>
      </p:sp>
      <p:sp>
        <p:nvSpPr>
          <p:cNvPr id="9" name="Action Button: Forward or Next 8">
            <a:hlinkClick r:id="rId5" action="ppaction://hlinkfile" highlightClick="1"/>
          </p:cNvPr>
          <p:cNvSpPr/>
          <p:nvPr/>
        </p:nvSpPr>
        <p:spPr>
          <a:xfrm>
            <a:off x="3924300" y="838200"/>
            <a:ext cx="1295400" cy="7345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91400" y="6363598"/>
            <a:ext cx="152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Crfcap.org</a:t>
            </a:r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5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1" y="304800"/>
            <a:ext cx="175418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C:\Users\Damon\AppData\Local\Microsoft\Windows\Temporary Internet Files\Content.IE5\6P0LGI8C\bocadillo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57" y="2058988"/>
            <a:ext cx="2090738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:\Users\Damon\AppData\Local\Microsoft\Windows\Temporary Internet Files\Content.IE5\1U6XPZ6L\15676-illustration-of-a-cartoon-speech-bubble-pv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61" y="3526613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290" y="2527126"/>
            <a:ext cx="2028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ISSUE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749498" y="4372405"/>
            <a:ext cx="2146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ACTION</a:t>
            </a:r>
            <a:endParaRPr lang="en-US" sz="4000" dirty="0"/>
          </a:p>
        </p:txBody>
      </p:sp>
      <p:pic>
        <p:nvPicPr>
          <p:cNvPr id="7" name="Picture 8" descr="C:\Users\Damon\AppData\Local\Microsoft\Windows\Temporary Internet Files\Content.IE5\1U6XPZ6L\15676-illustration-of-a-cartoon-speech-bubble-pv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363788"/>
            <a:ext cx="301576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58261" y="3096638"/>
            <a:ext cx="2109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POLICY</a:t>
            </a:r>
            <a:endParaRPr lang="en-US" sz="4000" dirty="0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2067200" y="762000"/>
            <a:ext cx="4800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6600" kern="0" dirty="0" smtClean="0">
                <a:solidFill>
                  <a:srgbClr val="002395"/>
                </a:solidFill>
              </a:rPr>
              <a:t>CAP</a:t>
            </a:r>
            <a:endParaRPr lang="en-US" sz="6600" kern="0" dirty="0">
              <a:solidFill>
                <a:srgbClr val="00239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1400" y="6363598"/>
            <a:ext cx="152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Crfcap.org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93" t="9202" r="36164" b="17882"/>
          <a:stretch/>
        </p:blipFill>
        <p:spPr bwMode="auto">
          <a:xfrm>
            <a:off x="4800600" y="2124076"/>
            <a:ext cx="4222149" cy="4011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06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33400"/>
            <a:ext cx="81355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002395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Real students. Real issues.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00"/>
          <a:stretch/>
        </p:blipFill>
        <p:spPr bwMode="auto">
          <a:xfrm>
            <a:off x="691685" y="1364397"/>
            <a:ext cx="7850275" cy="521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22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5969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5400" dirty="0" smtClean="0">
                <a:solidFill>
                  <a:srgbClr val="002395"/>
                </a:solidFill>
                <a:latin typeface="+mj-lt"/>
                <a:ea typeface="Tahoma" pitchFamily="34" charset="0"/>
                <a:cs typeface="Tahoma" pitchFamily="34" charset="0"/>
              </a:rPr>
              <a:t>Assessment</a:t>
            </a:r>
            <a:endParaRPr lang="en-US" sz="5400" dirty="0">
              <a:solidFill>
                <a:srgbClr val="002395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2054873"/>
            <a:ext cx="6858000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002395"/>
                </a:solidFill>
                <a:ea typeface="Tahoma" pitchFamily="34" charset="0"/>
                <a:cs typeface="Tahoma" pitchFamily="34" charset="0"/>
              </a:rPr>
              <a:t>Lessons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002395"/>
                </a:solidFill>
                <a:ea typeface="Tahoma" pitchFamily="34" charset="0"/>
                <a:cs typeface="Tahoma" pitchFamily="34" charset="0"/>
              </a:rPr>
              <a:t>Planners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002395"/>
                </a:solidFill>
                <a:ea typeface="Tahoma" pitchFamily="34" charset="0"/>
                <a:cs typeface="Tahoma" pitchFamily="34" charset="0"/>
              </a:rPr>
              <a:t>Presentations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t="20052" r="15937" b="21614"/>
          <a:stretch/>
        </p:blipFill>
        <p:spPr bwMode="auto">
          <a:xfrm>
            <a:off x="118723" y="292099"/>
            <a:ext cx="8906554" cy="6273799"/>
          </a:xfrm>
          <a:prstGeom prst="rect">
            <a:avLst/>
          </a:prstGeom>
          <a:noFill/>
          <a:ln w="127000">
            <a:solidFill>
              <a:srgbClr val="0023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t="10223" r="22315" b="9816"/>
          <a:stretch/>
        </p:blipFill>
        <p:spPr bwMode="auto">
          <a:xfrm>
            <a:off x="666750" y="38098"/>
            <a:ext cx="78105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01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521450" y="1073289"/>
            <a:ext cx="2393950" cy="53245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Interstate-Light" pitchFamily="2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Interstate-Light" pitchFamily="2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Interstate-Light" pitchFamily="2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Interstate-Light" pitchFamily="2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Interstate-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Interstate-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Interstate-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Interstate-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Interstate-Light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i="1" dirty="0" smtClean="0">
                <a:solidFill>
                  <a:srgbClr val="A31A7E"/>
                </a:solidFill>
                <a:latin typeface="ITC Slimbach Std"/>
              </a:rPr>
              <a:t>I </a:t>
            </a:r>
            <a:r>
              <a:rPr lang="en-US" altLang="en-US" sz="2000" i="1" dirty="0">
                <a:solidFill>
                  <a:srgbClr val="A31A7E"/>
                </a:solidFill>
                <a:latin typeface="ITC Slimbach Std"/>
              </a:rPr>
              <a:t>learned that some things may not work in your favor, but if you persevere you will get results. I also improved my business letter and e-mail skills. I also learned who I can contact for assistance on certain policy matters. I learned more on how to be an active </a:t>
            </a:r>
            <a:r>
              <a:rPr lang="en-US" altLang="en-US" sz="2000" i="1" dirty="0" smtClean="0">
                <a:solidFill>
                  <a:srgbClr val="A31A7E"/>
                </a:solidFill>
                <a:latin typeface="ITC Slimbach Std"/>
              </a:rPr>
              <a:t>member of my community.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619" r="15104" b="9684"/>
          <a:stretch/>
        </p:blipFill>
        <p:spPr bwMode="auto">
          <a:xfrm>
            <a:off x="515650" y="925949"/>
            <a:ext cx="6005800" cy="5651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1" y="156508"/>
            <a:ext cx="891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2395"/>
                </a:solidFill>
                <a:latin typeface="ITC Slimbach Std"/>
              </a:rPr>
              <a:t>Civic Transformation</a:t>
            </a:r>
            <a:endParaRPr lang="en-US" sz="4400" dirty="0">
              <a:solidFill>
                <a:srgbClr val="002395"/>
              </a:solidFill>
              <a:latin typeface="ITC Slimbach Std"/>
            </a:endParaRPr>
          </a:p>
        </p:txBody>
      </p:sp>
      <p:sp>
        <p:nvSpPr>
          <p:cNvPr id="6" name="Action Button: Forward or Next 5">
            <a:hlinkClick r:id="rId5" highlightClick="1"/>
          </p:cNvPr>
          <p:cNvSpPr/>
          <p:nvPr/>
        </p:nvSpPr>
        <p:spPr>
          <a:xfrm>
            <a:off x="2489850" y="4114800"/>
            <a:ext cx="2057400" cy="1066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TC Slimbach St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86411" y="6403658"/>
            <a:ext cx="2064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2395"/>
                </a:solidFill>
                <a:latin typeface="ITC Slimbach Std"/>
              </a:rPr>
              <a:t>Arely CAP Student</a:t>
            </a:r>
          </a:p>
        </p:txBody>
      </p:sp>
    </p:spTree>
    <p:extLst>
      <p:ext uri="{BB962C8B-B14F-4D97-AF65-F5344CB8AC3E}">
        <p14:creationId xmlns:p14="http://schemas.microsoft.com/office/powerpoint/2010/main" val="197646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75" y="4541818"/>
            <a:ext cx="2133600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813175"/>
            <a:ext cx="3044825" cy="30448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5600" y="571500"/>
            <a:ext cx="5867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Special Thanks To: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 smtClean="0"/>
              <a:t>Carol Coe, from the Office of Superintendent Of Public Instruction </a:t>
            </a:r>
          </a:p>
          <a:p>
            <a:pPr algn="ctr"/>
            <a:r>
              <a:rPr lang="en-US" sz="3600" dirty="0" smtClean="0"/>
              <a:t>And</a:t>
            </a:r>
            <a:endParaRPr lang="en-US" sz="3600" dirty="0"/>
          </a:p>
          <a:p>
            <a:pPr algn="ctr"/>
            <a:r>
              <a:rPr lang="en-US" sz="3600" dirty="0" smtClean="0"/>
              <a:t>RGK Foundation</a:t>
            </a:r>
            <a:endParaRPr lang="en-US" sz="3600" dirty="0"/>
          </a:p>
        </p:txBody>
      </p:sp>
      <p:pic>
        <p:nvPicPr>
          <p:cNvPr id="1026" name="Picture 2" descr="http://www.k12.wa.us/images/HeaderTRANSPARE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11163"/>
            <a:ext cx="54864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k12.wa.us/images/HeaderTRANSPARE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-258763"/>
            <a:ext cx="54864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k12.wa.us/images/HeaderTRANSPARE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-106363"/>
            <a:ext cx="54864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k12.wa.us/images/HeaderTRANSPARE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6037"/>
            <a:ext cx="54864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k12.wa.us/images/HeaderTRANSPARE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98437"/>
            <a:ext cx="54864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Image result for ospi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4" descr="Image result for ospi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6" descr="Image result for RGK FOunda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8" descr="Image result for RGK FOundati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28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09600"/>
            <a:ext cx="777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2395"/>
                </a:solidFill>
              </a:rPr>
              <a:t>Q &amp; A with</a:t>
            </a:r>
          </a:p>
          <a:p>
            <a:pPr algn="ctr"/>
            <a:r>
              <a:rPr lang="en-US" sz="5400" dirty="0" smtClean="0">
                <a:solidFill>
                  <a:srgbClr val="002395"/>
                </a:solidFill>
              </a:rPr>
              <a:t>CAP Teachers</a:t>
            </a:r>
            <a:endParaRPr lang="en-US" sz="5400" dirty="0">
              <a:solidFill>
                <a:srgbClr val="00239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2743200"/>
            <a:ext cx="7467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395"/>
                </a:solidFill>
              </a:rPr>
              <a:t>Michael </a:t>
            </a:r>
            <a:r>
              <a:rPr lang="en-US" sz="2400" dirty="0" smtClean="0">
                <a:solidFill>
                  <a:srgbClr val="002395"/>
                </a:solidFill>
              </a:rPr>
              <a:t>Papritz—Social </a:t>
            </a:r>
            <a:r>
              <a:rPr lang="en-US" sz="2400" dirty="0">
                <a:solidFill>
                  <a:srgbClr val="002395"/>
                </a:solidFill>
              </a:rPr>
              <a:t>Studies Teacher and Co-Curricular </a:t>
            </a:r>
            <a:r>
              <a:rPr lang="en-US" sz="2400" dirty="0" smtClean="0">
                <a:solidFill>
                  <a:srgbClr val="002395"/>
                </a:solidFill>
              </a:rPr>
              <a:t>Leader</a:t>
            </a:r>
          </a:p>
          <a:p>
            <a:r>
              <a:rPr lang="en-US" sz="2400" dirty="0" err="1" smtClean="0">
                <a:solidFill>
                  <a:srgbClr val="002395"/>
                </a:solidFill>
              </a:rPr>
              <a:t>Kentridge</a:t>
            </a:r>
            <a:r>
              <a:rPr lang="en-US" sz="2400" dirty="0" smtClean="0">
                <a:solidFill>
                  <a:srgbClr val="002395"/>
                </a:solidFill>
              </a:rPr>
              <a:t> </a:t>
            </a:r>
            <a:r>
              <a:rPr lang="en-US" sz="2400" dirty="0">
                <a:solidFill>
                  <a:srgbClr val="002395"/>
                </a:solidFill>
              </a:rPr>
              <a:t>High </a:t>
            </a:r>
            <a:r>
              <a:rPr lang="en-US" sz="2400" dirty="0" smtClean="0">
                <a:solidFill>
                  <a:srgbClr val="002395"/>
                </a:solidFill>
              </a:rPr>
              <a:t>School</a:t>
            </a:r>
          </a:p>
          <a:p>
            <a:endParaRPr lang="en-US" sz="2400" dirty="0">
              <a:solidFill>
                <a:srgbClr val="002395"/>
              </a:solidFill>
            </a:endParaRPr>
          </a:p>
          <a:p>
            <a:r>
              <a:rPr lang="en-US" sz="2400" dirty="0" smtClean="0">
                <a:solidFill>
                  <a:srgbClr val="002395"/>
                </a:solidFill>
              </a:rPr>
              <a:t>Mary Jo Harvey</a:t>
            </a:r>
            <a:r>
              <a:rPr lang="en-US" sz="2400" dirty="0">
                <a:solidFill>
                  <a:srgbClr val="002395"/>
                </a:solidFill>
              </a:rPr>
              <a:t>—</a:t>
            </a:r>
            <a:r>
              <a:rPr lang="en-US" sz="2400" dirty="0" smtClean="0">
                <a:solidFill>
                  <a:srgbClr val="002395"/>
                </a:solidFill>
              </a:rPr>
              <a:t>Modern </a:t>
            </a:r>
            <a:r>
              <a:rPr lang="en-US" sz="2400" dirty="0">
                <a:solidFill>
                  <a:srgbClr val="002395"/>
                </a:solidFill>
              </a:rPr>
              <a:t>World History &amp; Civics</a:t>
            </a:r>
            <a:br>
              <a:rPr lang="en-US" sz="2400" dirty="0">
                <a:solidFill>
                  <a:srgbClr val="002395"/>
                </a:solidFill>
              </a:rPr>
            </a:br>
            <a:r>
              <a:rPr lang="en-US" sz="2400" dirty="0">
                <a:solidFill>
                  <a:srgbClr val="002395"/>
                </a:solidFill>
              </a:rPr>
              <a:t>Othello High </a:t>
            </a:r>
            <a:r>
              <a:rPr lang="en-US" sz="2400" dirty="0" smtClean="0">
                <a:solidFill>
                  <a:srgbClr val="002395"/>
                </a:solidFill>
              </a:rPr>
              <a:t>School </a:t>
            </a:r>
            <a:r>
              <a:rPr lang="en-US" sz="2400" dirty="0">
                <a:solidFill>
                  <a:srgbClr val="002395"/>
                </a:solidFill>
              </a:rPr>
              <a:t/>
            </a:r>
            <a:br>
              <a:rPr lang="en-US" sz="2400" dirty="0">
                <a:solidFill>
                  <a:srgbClr val="002395"/>
                </a:solidFill>
              </a:rPr>
            </a:br>
            <a:endParaRPr lang="en-US" sz="2400" dirty="0" smtClean="0">
              <a:solidFill>
                <a:srgbClr val="002395"/>
              </a:solidFill>
            </a:endParaRPr>
          </a:p>
          <a:p>
            <a:r>
              <a:rPr lang="en-US" sz="2400" dirty="0" smtClean="0">
                <a:solidFill>
                  <a:srgbClr val="002395"/>
                </a:solidFill>
              </a:rPr>
              <a:t>Judy Smith</a:t>
            </a:r>
            <a:r>
              <a:rPr lang="en-US" sz="2400" dirty="0">
                <a:solidFill>
                  <a:srgbClr val="002395"/>
                </a:solidFill>
              </a:rPr>
              <a:t>—</a:t>
            </a:r>
            <a:r>
              <a:rPr lang="en-US" sz="2400" dirty="0" smtClean="0">
                <a:solidFill>
                  <a:srgbClr val="002395"/>
                </a:solidFill>
              </a:rPr>
              <a:t>Government and Economics</a:t>
            </a:r>
          </a:p>
          <a:p>
            <a:r>
              <a:rPr lang="en-US" sz="2400" dirty="0" smtClean="0">
                <a:solidFill>
                  <a:srgbClr val="002395"/>
                </a:solidFill>
              </a:rPr>
              <a:t>San Lorenzo High School</a:t>
            </a:r>
            <a:endParaRPr lang="en-US" sz="2400" dirty="0">
              <a:solidFill>
                <a:srgbClr val="002395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94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8"/>
          <p:cNvSpPr>
            <a:spLocks noChangeShapeType="1"/>
          </p:cNvSpPr>
          <p:nvPr/>
        </p:nvSpPr>
        <p:spPr bwMode="auto">
          <a:xfrm>
            <a:off x="685800" y="2700338"/>
            <a:ext cx="7696200" cy="0"/>
          </a:xfrm>
          <a:prstGeom prst="line">
            <a:avLst/>
          </a:prstGeom>
          <a:noFill/>
          <a:ln w="28575">
            <a:solidFill>
              <a:srgbClr val="91057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ITC Slimbach Std"/>
            </a:endParaRPr>
          </a:p>
        </p:txBody>
      </p:sp>
      <p:sp>
        <p:nvSpPr>
          <p:cNvPr id="19459" name="Line 10"/>
          <p:cNvSpPr>
            <a:spLocks noChangeShapeType="1"/>
          </p:cNvSpPr>
          <p:nvPr/>
        </p:nvSpPr>
        <p:spPr bwMode="auto">
          <a:xfrm>
            <a:off x="685800" y="2590800"/>
            <a:ext cx="7696200" cy="0"/>
          </a:xfrm>
          <a:prstGeom prst="line">
            <a:avLst/>
          </a:prstGeom>
          <a:noFill/>
          <a:ln w="28575">
            <a:solidFill>
              <a:srgbClr val="0088C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ITC Slimbach Std"/>
            </a:endParaRPr>
          </a:p>
        </p:txBody>
      </p:sp>
      <p:pic>
        <p:nvPicPr>
          <p:cNvPr id="19460" name="Picture 11" descr="CRF_pri_rgb_t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0480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12"/>
          <p:cNvSpPr txBox="1">
            <a:spLocks noChangeArrowheads="1"/>
          </p:cNvSpPr>
          <p:nvPr/>
        </p:nvSpPr>
        <p:spPr bwMode="auto">
          <a:xfrm>
            <a:off x="152400" y="6248400"/>
            <a:ext cx="220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DDDDDD"/>
                </a:solidFill>
                <a:latin typeface="ITC Slimbach Std"/>
              </a:rPr>
              <a:t>www.crfcap.org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85800" y="3101163"/>
            <a:ext cx="7543800" cy="8612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ct val="0"/>
              </a:spcBef>
              <a:buClr>
                <a:srgbClr val="000000"/>
              </a:buClr>
              <a:buFont typeface="Wingdings" pitchFamily="2" charset="2"/>
              <a:buNone/>
              <a:defRPr/>
            </a:pPr>
            <a:r>
              <a:rPr lang="en-US" altLang="en-US" kern="0" dirty="0" smtClean="0">
                <a:solidFill>
                  <a:srgbClr val="002395"/>
                </a:solidFill>
                <a:latin typeface="ITC Slimbach Std"/>
              </a:rPr>
              <a:t>For support and information contact: </a:t>
            </a:r>
            <a:endParaRPr lang="en-US" altLang="en-US" kern="0" dirty="0" smtClean="0">
              <a:solidFill>
                <a:srgbClr val="2526A9"/>
              </a:solidFill>
              <a:latin typeface="ITC Slimbach Std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733800" y="1371600"/>
            <a:ext cx="46482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kern="0" dirty="0" smtClean="0">
                <a:solidFill>
                  <a:srgbClr val="002395"/>
                </a:solidFill>
                <a:latin typeface="ITC Slimbach Std"/>
              </a:rPr>
              <a:t>THANK YOU!</a:t>
            </a:r>
          </a:p>
        </p:txBody>
      </p:sp>
      <p:sp>
        <p:nvSpPr>
          <p:cNvPr id="2" name="Rectangle 1"/>
          <p:cNvSpPr/>
          <p:nvPr/>
        </p:nvSpPr>
        <p:spPr>
          <a:xfrm>
            <a:off x="4737099" y="5173526"/>
            <a:ext cx="42219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002395"/>
                </a:solidFill>
                <a:latin typeface="ITC Slimbach Std"/>
                <a:hlinkClick r:id="rId4"/>
              </a:rPr>
              <a:t>crfcap.org</a:t>
            </a:r>
            <a:endParaRPr lang="en-US" sz="4400" dirty="0" smtClean="0">
              <a:solidFill>
                <a:srgbClr val="002395"/>
              </a:solidFill>
              <a:latin typeface="ITC Slimbach Std"/>
            </a:endParaRPr>
          </a:p>
          <a:p>
            <a:pPr algn="ctr"/>
            <a:r>
              <a:rPr lang="en-US" sz="3200" dirty="0" smtClean="0">
                <a:solidFill>
                  <a:srgbClr val="002395"/>
                </a:solidFill>
                <a:latin typeface="ITC Slimbach Std"/>
              </a:rPr>
              <a:t>crf-usa.org</a:t>
            </a:r>
            <a:endParaRPr lang="en-US" sz="3200" dirty="0">
              <a:solidFill>
                <a:srgbClr val="002395"/>
              </a:solidFill>
              <a:latin typeface="ITC Slimbach Std"/>
            </a:endParaRPr>
          </a:p>
          <a:p>
            <a:pPr algn="ctr"/>
            <a:endParaRPr lang="en-US" sz="3200" dirty="0">
              <a:solidFill>
                <a:srgbClr val="002395"/>
              </a:solidFill>
              <a:latin typeface="ITC Slimbach Std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60400" y="4038600"/>
            <a:ext cx="4419600" cy="12292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ct val="0"/>
              </a:spcBef>
              <a:buClr>
                <a:srgbClr val="000000"/>
              </a:buClr>
              <a:buFont typeface="Wingdings" pitchFamily="2" charset="2"/>
              <a:buNone/>
              <a:defRPr/>
            </a:pPr>
            <a:r>
              <a:rPr lang="en-US" altLang="en-US" kern="0" dirty="0" smtClean="0">
                <a:solidFill>
                  <a:srgbClr val="91057D"/>
                </a:solidFill>
                <a:latin typeface="ITC Slimbach Std"/>
              </a:rPr>
              <a:t>Keith@crf-usa.org </a:t>
            </a:r>
          </a:p>
          <a:p>
            <a:pPr marL="0" indent="0" eaLnBrk="1" hangingPunct="1">
              <a:spcBef>
                <a:spcPct val="0"/>
              </a:spcBef>
              <a:buClr>
                <a:srgbClr val="000000"/>
              </a:buClr>
              <a:buFont typeface="Wingdings" pitchFamily="2" charset="2"/>
              <a:buNone/>
              <a:defRPr/>
            </a:pPr>
            <a:r>
              <a:rPr lang="en-US" altLang="en-US" kern="0" dirty="0" smtClean="0">
                <a:solidFill>
                  <a:srgbClr val="91057D"/>
                </a:solidFill>
                <a:latin typeface="ITC Slimbach Std"/>
              </a:rPr>
              <a:t>Laura@crf-usa.org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Wingdings" pitchFamily="2" charset="2"/>
              <a:buNone/>
              <a:defRPr/>
            </a:pPr>
            <a:endParaRPr lang="en-US" altLang="en-US" sz="1800" kern="0" dirty="0" smtClean="0">
              <a:solidFill>
                <a:srgbClr val="002395"/>
              </a:solidFill>
              <a:latin typeface="ITC Slimbach Std"/>
            </a:endParaRPr>
          </a:p>
          <a:p>
            <a:pPr marL="0" indent="0" eaLnBrk="1" hangingPunct="1">
              <a:spcBef>
                <a:spcPct val="0"/>
              </a:spcBef>
              <a:buClr>
                <a:srgbClr val="000000"/>
              </a:buClr>
              <a:buFont typeface="Wingdings" pitchFamily="2" charset="2"/>
              <a:buNone/>
              <a:defRPr/>
            </a:pPr>
            <a:r>
              <a:rPr lang="en-US" altLang="en-US" kern="0" dirty="0" smtClean="0">
                <a:solidFill>
                  <a:srgbClr val="002395"/>
                </a:solidFill>
                <a:latin typeface="ITC Slimbach Std"/>
              </a:rPr>
              <a:t>   </a:t>
            </a:r>
            <a:endParaRPr lang="en-US" altLang="en-US" kern="0" dirty="0" smtClean="0">
              <a:solidFill>
                <a:srgbClr val="2526A9"/>
              </a:solidFill>
              <a:latin typeface="ITC Slimbach Std"/>
            </a:endParaRPr>
          </a:p>
        </p:txBody>
      </p:sp>
    </p:spTree>
    <p:extLst>
      <p:ext uri="{BB962C8B-B14F-4D97-AF65-F5344CB8AC3E}">
        <p14:creationId xmlns:p14="http://schemas.microsoft.com/office/powerpoint/2010/main" val="281698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 advAuto="1000"/>
      <p:bldP spid="8" grpId="0" autoUpdateAnimBg="0"/>
      <p:bldP spid="11" grpId="0" build="p" autoUpdateAnimBg="0" advAuto="100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9346" y="2090172"/>
            <a:ext cx="42150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395"/>
                </a:solidFill>
                <a:latin typeface="ITC Slimbach Std"/>
                <a:ea typeface="Arial Unicode MS" pitchFamily="34" charset="-128"/>
                <a:cs typeface="Arial Unicode MS" pitchFamily="34" charset="-128"/>
              </a:rPr>
              <a:t>Proposal</a:t>
            </a:r>
          </a:p>
          <a:p>
            <a:pPr marL="685800" indent="-6858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395"/>
                </a:solidFill>
                <a:latin typeface="ITC Slimbach Std"/>
                <a:ea typeface="Arial Unicode MS" pitchFamily="34" charset="-128"/>
                <a:cs typeface="Arial Unicode MS" pitchFamily="34" charset="-128"/>
              </a:rPr>
              <a:t>Thinking It Through</a:t>
            </a:r>
          </a:p>
          <a:p>
            <a:pPr marL="685800" indent="-6858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395"/>
                </a:solidFill>
                <a:latin typeface="ITC Slimbach Std"/>
                <a:ea typeface="Arial Unicode MS" pitchFamily="34" charset="-128"/>
                <a:cs typeface="Arial Unicode MS" pitchFamily="34" charset="-128"/>
              </a:rPr>
              <a:t>Civic Action</a:t>
            </a:r>
          </a:p>
          <a:p>
            <a:pPr marL="685800" indent="-6858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395"/>
                </a:solidFill>
                <a:latin typeface="ITC Slimbach Std"/>
                <a:ea typeface="Arial Unicode MS" pitchFamily="34" charset="-128"/>
                <a:cs typeface="Arial Unicode MS" pitchFamily="34" charset="-128"/>
              </a:rPr>
              <a:t>Report</a:t>
            </a:r>
            <a:endParaRPr lang="en-US" sz="2800" dirty="0">
              <a:solidFill>
                <a:srgbClr val="002060"/>
              </a:solidFill>
              <a:latin typeface="ITC Slimbach Std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7616" y="381000"/>
            <a:ext cx="51759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395"/>
                </a:solidFill>
                <a:latin typeface="ITC Slimbach Std"/>
              </a:rPr>
              <a:t>Hands-on With the Planners</a:t>
            </a:r>
            <a:endParaRPr lang="en-US" sz="4000" b="1" dirty="0">
              <a:solidFill>
                <a:srgbClr val="002395"/>
              </a:solidFill>
              <a:latin typeface="ITC Slimbach Std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3" t="19306" r="26297" b="4722"/>
          <a:stretch/>
        </p:blipFill>
        <p:spPr bwMode="auto">
          <a:xfrm rot="648135">
            <a:off x="4956003" y="1355083"/>
            <a:ext cx="3767240" cy="4589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32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8"/>
          <p:cNvSpPr txBox="1">
            <a:spLocks noChangeArrowheads="1"/>
          </p:cNvSpPr>
          <p:nvPr/>
        </p:nvSpPr>
        <p:spPr bwMode="auto">
          <a:xfrm>
            <a:off x="1905000" y="457200"/>
            <a:ext cx="701833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92075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002395"/>
                </a:solidFill>
                <a:latin typeface="+mj-lt"/>
              </a:rPr>
              <a:t>Constitutional Rights Foundation</a:t>
            </a:r>
            <a:endParaRPr lang="en-US" altLang="en-US" sz="40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5801946" y="2137825"/>
            <a:ext cx="3342054" cy="42629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en-US" sz="2400" kern="0" dirty="0" smtClean="0">
                <a:solidFill>
                  <a:srgbClr val="0026A9"/>
                </a:solidFill>
              </a:rPr>
              <a:t>CRF is a non-profit, non-partisan, national educational organization. For over 50 years we’ve provided programs, training, and materials supporting teachers and students in the fields of civic and law-related education.</a:t>
            </a:r>
            <a:r>
              <a:rPr lang="en-US" altLang="en-US" sz="2200" kern="0" dirty="0" smtClean="0">
                <a:solidFill>
                  <a:srgbClr val="0026A9"/>
                </a:solidFill>
              </a:rPr>
              <a:t> 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en-US" sz="1600" kern="0" dirty="0" smtClean="0">
              <a:solidFill>
                <a:srgbClr val="A31A7E"/>
              </a:solidFill>
            </a:endParaRPr>
          </a:p>
        </p:txBody>
      </p:sp>
      <p:pic>
        <p:nvPicPr>
          <p:cNvPr id="307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52400"/>
            <a:ext cx="175418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450" y="2057400"/>
            <a:ext cx="5142769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1721" y="5606514"/>
            <a:ext cx="56102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 kern="0" dirty="0">
              <a:solidFill>
                <a:srgbClr val="A31A7E"/>
              </a:solidFill>
              <a:latin typeface="Interstate-LightItalic" panose="02000606030000090004" pitchFamily="2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kern="0" dirty="0">
                <a:solidFill>
                  <a:srgbClr val="A31A7E"/>
                </a:solidFill>
                <a:latin typeface="Interstate-LightItalic" panose="02000606030000090004" pitchFamily="2" charset="0"/>
              </a:rPr>
              <a:t>Check us out on the web @ </a:t>
            </a:r>
            <a:r>
              <a:rPr lang="en-US" altLang="en-US" sz="2000" b="1" kern="0" dirty="0">
                <a:solidFill>
                  <a:srgbClr val="A31A7E"/>
                </a:solidFill>
                <a:latin typeface="Interstate-LightItalic" panose="02000606030000090004" pitchFamily="2" charset="0"/>
              </a:rPr>
              <a:t>www.crf-usa.org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000000"/>
              </a:solidFill>
              <a:latin typeface="Interstate-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98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8"/>
          <p:cNvSpPr txBox="1">
            <a:spLocks noChangeArrowheads="1"/>
          </p:cNvSpPr>
          <p:nvPr/>
        </p:nvSpPr>
        <p:spPr bwMode="auto">
          <a:xfrm>
            <a:off x="94460" y="228600"/>
            <a:ext cx="40386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92075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002395"/>
                </a:solidFill>
                <a:latin typeface="+mj-lt"/>
              </a:rPr>
              <a:t>Objectives</a:t>
            </a:r>
            <a:endParaRPr lang="en-US" altLang="en-US" sz="4000" dirty="0">
              <a:solidFill>
                <a:srgbClr val="002395"/>
              </a:solidFill>
              <a:latin typeface="+mj-lt"/>
            </a:endParaRPr>
          </a:p>
        </p:txBody>
      </p: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914400" y="1447800"/>
            <a:ext cx="769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000000"/>
              </a:solidFill>
              <a:latin typeface="Interstate-Light" pitchFamily="2" charset="0"/>
            </a:endParaRPr>
          </a:p>
        </p:txBody>
      </p:sp>
      <p:sp>
        <p:nvSpPr>
          <p:cNvPr id="4100" name="Text Box 10"/>
          <p:cNvSpPr txBox="1">
            <a:spLocks noChangeArrowheads="1"/>
          </p:cNvSpPr>
          <p:nvPr/>
        </p:nvSpPr>
        <p:spPr bwMode="auto">
          <a:xfrm>
            <a:off x="50799" y="1847195"/>
            <a:ext cx="49911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06400" indent="-4064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52070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A31A7E"/>
              </a:buClr>
              <a:buFont typeface="Wingdings" pitchFamily="2" charset="2"/>
              <a:buChar char="Ø"/>
            </a:pPr>
            <a:r>
              <a:rPr lang="en-US" altLang="en-US" sz="2000" dirty="0" smtClean="0">
                <a:solidFill>
                  <a:srgbClr val="002395"/>
                </a:solidFill>
                <a:latin typeface="+mn-lt"/>
              </a:rPr>
              <a:t>See a </a:t>
            </a:r>
            <a:r>
              <a:rPr lang="en-US" altLang="en-US" sz="2000" dirty="0">
                <a:solidFill>
                  <a:srgbClr val="002395"/>
                </a:solidFill>
                <a:latin typeface="+mn-lt"/>
              </a:rPr>
              <a:t>Common Core-aligned PBL approach to teaching U.S. </a:t>
            </a:r>
            <a:r>
              <a:rPr lang="en-US" altLang="en-US" sz="2000" dirty="0" smtClean="0">
                <a:solidFill>
                  <a:srgbClr val="002395"/>
                </a:solidFill>
                <a:latin typeface="+mn-lt"/>
              </a:rPr>
              <a:t>Government. </a:t>
            </a:r>
            <a:endParaRPr lang="en-US" altLang="en-US" sz="2000" dirty="0">
              <a:solidFill>
                <a:srgbClr val="002395"/>
              </a:solidFill>
              <a:latin typeface="+mn-lt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A31A7E"/>
              </a:buClr>
              <a:buFont typeface="Wingdings" pitchFamily="2" charset="2"/>
              <a:buChar char="Ø"/>
            </a:pPr>
            <a:r>
              <a:rPr lang="en-US" altLang="en-US" sz="2000" dirty="0" smtClean="0">
                <a:solidFill>
                  <a:srgbClr val="002395"/>
                </a:solidFill>
                <a:latin typeface="+mn-lt"/>
              </a:rPr>
              <a:t>Learn how CAP meets WA new Civic Standards.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A31A7E"/>
              </a:buClr>
              <a:buFont typeface="Wingdings" pitchFamily="2" charset="2"/>
              <a:buChar char="Ø"/>
            </a:pPr>
            <a:r>
              <a:rPr lang="en-US" altLang="en-US" sz="2000" dirty="0" smtClean="0">
                <a:solidFill>
                  <a:srgbClr val="002395"/>
                </a:solidFill>
                <a:latin typeface="+mn-lt"/>
              </a:rPr>
              <a:t>Be able to use the CAP to engage students in policy and problem solving.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A31A7E"/>
              </a:buClr>
              <a:buFont typeface="Wingdings" pitchFamily="2" charset="2"/>
              <a:buChar char="Ø"/>
            </a:pPr>
            <a:r>
              <a:rPr lang="en-US" altLang="en-US" sz="2000" dirty="0" smtClean="0">
                <a:solidFill>
                  <a:srgbClr val="002395"/>
                </a:solidFill>
                <a:latin typeface="+mn-lt"/>
              </a:rPr>
              <a:t>See examples of student work.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A31A7E"/>
              </a:buClr>
              <a:buFont typeface="Wingdings" pitchFamily="2" charset="2"/>
              <a:buChar char="Ø"/>
            </a:pPr>
            <a:r>
              <a:rPr lang="en-US" altLang="en-US" sz="2000" dirty="0" smtClean="0">
                <a:solidFill>
                  <a:srgbClr val="002395"/>
                </a:solidFill>
                <a:latin typeface="+mn-lt"/>
              </a:rPr>
              <a:t>Explore the CAP website resources for teachers and students </a:t>
            </a:r>
            <a:endParaRPr lang="en-US" altLang="en-US" sz="2000" dirty="0">
              <a:solidFill>
                <a:srgbClr val="002395"/>
              </a:solidFill>
              <a:latin typeface="+mn-lt"/>
            </a:endParaRPr>
          </a:p>
        </p:txBody>
      </p:sp>
      <p:sp>
        <p:nvSpPr>
          <p:cNvPr id="4101" name="TextBox 3"/>
          <p:cNvSpPr txBox="1">
            <a:spLocks noChangeArrowheads="1"/>
          </p:cNvSpPr>
          <p:nvPr/>
        </p:nvSpPr>
        <p:spPr bwMode="auto">
          <a:xfrm>
            <a:off x="6400800" y="6248400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2395"/>
                </a:solidFill>
                <a:latin typeface="Interstate-Light" pitchFamily="2" charset="0"/>
              </a:rPr>
              <a:t>www.crfcap.org</a:t>
            </a:r>
            <a:endParaRPr lang="en-US" altLang="en-US" sz="1800" b="1">
              <a:solidFill>
                <a:srgbClr val="000000"/>
              </a:solidFill>
              <a:latin typeface="Interstate-Light" pitchFamily="2" charset="0"/>
            </a:endParaRP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0"/>
            <a:ext cx="4182453" cy="68580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460" y="101282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Participants will...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2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6988"/>
            <a:ext cx="9144000" cy="15732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rgbClr val="002395"/>
                </a:solidFill>
              </a:rPr>
              <a:t>Rationale for CAP</a:t>
            </a:r>
            <a:br>
              <a:rPr lang="en-US" dirty="0" smtClean="0">
                <a:solidFill>
                  <a:srgbClr val="002395"/>
                </a:solidFill>
              </a:rPr>
            </a:br>
            <a:r>
              <a:rPr lang="en-US" dirty="0" smtClean="0">
                <a:solidFill>
                  <a:srgbClr val="002395"/>
                </a:solidFill>
              </a:rPr>
              <a:t>New Civics Standards - OSPI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838200" y="1905000"/>
            <a:ext cx="7543800" cy="4495800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>
                <a:solidFill>
                  <a:srgbClr val="002395"/>
                </a:solidFill>
              </a:rPr>
              <a:t>(2)The content of the civics requirement must include, but not be limited to: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smtClean="0">
                <a:solidFill>
                  <a:srgbClr val="91057D"/>
                </a:solidFill>
              </a:rPr>
              <a:t>a) Federal, state, and local government    organization and procedures;</a:t>
            </a:r>
            <a:br>
              <a:rPr lang="en-US" dirty="0" smtClean="0">
                <a:solidFill>
                  <a:srgbClr val="91057D"/>
                </a:solidFill>
              </a:rPr>
            </a:br>
            <a:r>
              <a:rPr lang="en-US" dirty="0" smtClean="0">
                <a:solidFill>
                  <a:srgbClr val="91057D"/>
                </a:solidFill>
              </a:rPr>
              <a:t/>
            </a:r>
            <a:br>
              <a:rPr lang="en-US" dirty="0" smtClean="0">
                <a:solidFill>
                  <a:srgbClr val="91057D"/>
                </a:solidFill>
              </a:rPr>
            </a:br>
            <a:r>
              <a:rPr lang="en-US" dirty="0" smtClean="0">
                <a:solidFill>
                  <a:srgbClr val="91057D"/>
                </a:solidFill>
              </a:rPr>
              <a:t>(b) Rights and responsibilities of citizens addressed in the Washington state and United States Constitutions;</a:t>
            </a:r>
            <a:br>
              <a:rPr lang="en-US" dirty="0" smtClean="0">
                <a:solidFill>
                  <a:srgbClr val="91057D"/>
                </a:solidFill>
              </a:rPr>
            </a:br>
            <a:r>
              <a:rPr lang="en-US" dirty="0" smtClean="0">
                <a:solidFill>
                  <a:srgbClr val="91057D"/>
                </a:solidFill>
              </a:rPr>
              <a:t/>
            </a:r>
            <a:br>
              <a:rPr lang="en-US" dirty="0" smtClean="0">
                <a:solidFill>
                  <a:srgbClr val="91057D"/>
                </a:solidFill>
              </a:rPr>
            </a:br>
            <a:r>
              <a:rPr lang="en-US" dirty="0" smtClean="0">
                <a:solidFill>
                  <a:srgbClr val="91057D"/>
                </a:solidFill>
              </a:rPr>
              <a:t>(c) Current issues addressed at each level of government; and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002395"/>
                </a:solidFill>
              </a:rPr>
              <a:t>(d) Electoral issues, including elections, ballot measures, initiatives, and referenda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524000"/>
            <a:ext cx="78486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33400" y="1689100"/>
            <a:ext cx="78486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91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14399" y="150813"/>
            <a:ext cx="7239001" cy="16017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rgbClr val="002395"/>
                </a:solidFill>
              </a:rPr>
              <a:t>Rationale Cont. </a:t>
            </a:r>
            <a:br>
              <a:rPr lang="en-US" dirty="0" smtClean="0">
                <a:solidFill>
                  <a:srgbClr val="002395"/>
                </a:solidFill>
              </a:rPr>
            </a:br>
            <a:r>
              <a:rPr lang="en-US" dirty="0" smtClean="0">
                <a:solidFill>
                  <a:srgbClr val="002395"/>
                </a:solidFill>
              </a:rPr>
              <a:t>CCSS – Writing 12</a:t>
            </a:r>
            <a:r>
              <a:rPr lang="en-US" baseline="30000" dirty="0" smtClean="0">
                <a:solidFill>
                  <a:srgbClr val="002395"/>
                </a:solidFill>
              </a:rPr>
              <a:t>th</a:t>
            </a:r>
            <a:r>
              <a:rPr lang="en-US" dirty="0" smtClean="0">
                <a:solidFill>
                  <a:srgbClr val="002395"/>
                </a:solidFill>
              </a:rPr>
              <a:t> Grade 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47697" y="2071688"/>
            <a:ext cx="7772401" cy="4481512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>
                <a:solidFill>
                  <a:srgbClr val="002395"/>
                </a:solidFill>
              </a:rPr>
              <a:t>7. Conduct short as well as more sustained research projects to answer a question (including a self- generated question) or solve a problem; narrow or broaden the inquiry when appropriate; synthesize multiple sources on the subject, demonstrating understanding of the subject under investigation.                                                                                                                                                               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>
              <a:solidFill>
                <a:srgbClr val="002395"/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>
                <a:solidFill>
                  <a:srgbClr val="002395"/>
                </a:solidFill>
              </a:rPr>
              <a:t>8. Gather relevant information from multiple authoritative print and digital sources, using advanced searches effectively; assess the strengths and limitations of each source in terms of the specific task, purpose, and audience; integrate information into the text selectively to maintain the flow of ideas, avoiding plagiarism and overreliance on any one source and following a standard format for citation.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>
              <a:solidFill>
                <a:srgbClr val="002395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33400" y="1663700"/>
            <a:ext cx="78486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33400" y="1828800"/>
            <a:ext cx="78486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34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24000" y="5638800"/>
            <a:ext cx="6096000" cy="1066800"/>
          </a:xfrm>
          <a:prstGeom prst="ellipse">
            <a:avLst/>
          </a:prstGeom>
          <a:solidFill>
            <a:srgbClr val="0088CE">
              <a:alpha val="13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>
              <a:rot lat="19199996" lon="0" rev="0"/>
            </a:camera>
            <a:lightRig rig="threePt" dir="t"/>
          </a:scene3d>
          <a:sp3d extrusionH="254000" contourW="12700" prstMaterial="softEdge">
            <a:extrusionClr>
              <a:srgbClr val="8064A2">
                <a:lumMod val="20000"/>
                <a:lumOff val="80000"/>
              </a:srgbClr>
            </a:extrusionClr>
            <a:contourClr>
              <a:srgbClr val="8064A2">
                <a:lumMod val="75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134678" y="5410200"/>
            <a:ext cx="857250" cy="685800"/>
          </a:xfrm>
          <a:prstGeom prst="downArrow">
            <a:avLst/>
          </a:prstGeom>
          <a:solidFill>
            <a:srgbClr val="8064A2">
              <a:tint val="40000"/>
              <a:hueOff val="0"/>
              <a:satOff val="0"/>
              <a:lumOff val="0"/>
              <a:alphaOff val="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ysClr val="window" lastClr="FFFFFF"/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Oval 3"/>
          <p:cNvSpPr/>
          <p:nvPr/>
        </p:nvSpPr>
        <p:spPr>
          <a:xfrm>
            <a:off x="1142992" y="1440628"/>
            <a:ext cx="6794225" cy="1680945"/>
          </a:xfrm>
          <a:prstGeom prst="ellipse">
            <a:avLst/>
          </a:prstGeom>
          <a:solidFill>
            <a:srgbClr val="8064A2">
              <a:tint val="50000"/>
              <a:alpha val="4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  <a:sp3d z="-152400" prstMaterial="matte"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 4"/>
          <p:cNvSpPr/>
          <p:nvPr/>
        </p:nvSpPr>
        <p:spPr>
          <a:xfrm>
            <a:off x="2514600" y="5758574"/>
            <a:ext cx="4114800" cy="1099426"/>
          </a:xfrm>
          <a:custGeom>
            <a:avLst/>
            <a:gdLst>
              <a:gd name="connsiteX0" fmla="*/ 0 w 4114800"/>
              <a:gd name="connsiteY0" fmla="*/ 0 h 967996"/>
              <a:gd name="connsiteX1" fmla="*/ 4114800 w 4114800"/>
              <a:gd name="connsiteY1" fmla="*/ 0 h 967996"/>
              <a:gd name="connsiteX2" fmla="*/ 4114800 w 4114800"/>
              <a:gd name="connsiteY2" fmla="*/ 967996 h 967996"/>
              <a:gd name="connsiteX3" fmla="*/ 0 w 4114800"/>
              <a:gd name="connsiteY3" fmla="*/ 967996 h 967996"/>
              <a:gd name="connsiteX4" fmla="*/ 0 w 4114800"/>
              <a:gd name="connsiteY4" fmla="*/ 0 h 96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800" h="967996">
                <a:moveTo>
                  <a:pt x="0" y="0"/>
                </a:moveTo>
                <a:lnTo>
                  <a:pt x="4114800" y="0"/>
                </a:lnTo>
                <a:lnTo>
                  <a:pt x="4114800" y="967996"/>
                </a:lnTo>
                <a:lnTo>
                  <a:pt x="0" y="96799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7584" tIns="227584" rIns="227584" bIns="227584" numCol="1" spcCol="1270" anchor="b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 Rounded MT Bold" panose="020F0704030504030204" pitchFamily="34" charset="0"/>
              <a:ea typeface="+mn-ea"/>
              <a:cs typeface="+mn-cs"/>
            </a:endParaRP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kern="1200" dirty="0" smtClean="0">
                <a:solidFill>
                  <a:srgbClr val="119F33"/>
                </a:solidFill>
                <a:latin typeface="Interstate-Black" panose="02000603040000020004" pitchFamily="2" charset="0"/>
              </a:rPr>
              <a:t>Change</a:t>
            </a:r>
            <a:endParaRPr lang="en-US" sz="4400" kern="1200" dirty="0">
              <a:solidFill>
                <a:srgbClr val="119F33"/>
              </a:solidFill>
              <a:latin typeface="Interstate-Black" panose="02000603040000020004" pitchFamily="2" charset="0"/>
            </a:endParaRPr>
          </a:p>
        </p:txBody>
      </p:sp>
      <p:sp>
        <p:nvSpPr>
          <p:cNvPr id="6" name="Freeform 5"/>
          <p:cNvSpPr/>
          <p:nvPr/>
        </p:nvSpPr>
        <p:spPr>
          <a:xfrm rot="20144588">
            <a:off x="1845572" y="1646070"/>
            <a:ext cx="2825676" cy="1752558"/>
          </a:xfrm>
          <a:custGeom>
            <a:avLst/>
            <a:gdLst>
              <a:gd name="connsiteX0" fmla="*/ 0 w 2723174"/>
              <a:gd name="connsiteY0" fmla="*/ 771525 h 1543050"/>
              <a:gd name="connsiteX1" fmla="*/ 1361587 w 2723174"/>
              <a:gd name="connsiteY1" fmla="*/ 0 h 1543050"/>
              <a:gd name="connsiteX2" fmla="*/ 2723174 w 2723174"/>
              <a:gd name="connsiteY2" fmla="*/ 771525 h 1543050"/>
              <a:gd name="connsiteX3" fmla="*/ 1361587 w 2723174"/>
              <a:gd name="connsiteY3" fmla="*/ 1543050 h 1543050"/>
              <a:gd name="connsiteX4" fmla="*/ 0 w 2723174"/>
              <a:gd name="connsiteY4" fmla="*/ 771525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174" h="1543050">
                <a:moveTo>
                  <a:pt x="0" y="771525"/>
                </a:moveTo>
                <a:cubicBezTo>
                  <a:pt x="0" y="345424"/>
                  <a:pt x="609603" y="0"/>
                  <a:pt x="1361587" y="0"/>
                </a:cubicBezTo>
                <a:cubicBezTo>
                  <a:pt x="2113571" y="0"/>
                  <a:pt x="2723174" y="345424"/>
                  <a:pt x="2723174" y="771525"/>
                </a:cubicBezTo>
                <a:cubicBezTo>
                  <a:pt x="2723174" y="1197626"/>
                  <a:pt x="2113571" y="1543050"/>
                  <a:pt x="1361587" y="1543050"/>
                </a:cubicBezTo>
                <a:cubicBezTo>
                  <a:pt x="609603" y="1543050"/>
                  <a:pt x="0" y="1197626"/>
                  <a:pt x="0" y="771525"/>
                </a:cubicBezTo>
                <a:close/>
              </a:path>
            </a:pathLst>
          </a:custGeom>
          <a:gradFill rotWithShape="0">
            <a:gsLst>
              <a:gs pos="0">
                <a:srgbClr val="8064A2">
                  <a:hueOff val="-2232385"/>
                  <a:satOff val="13449"/>
                  <a:lumOff val="1078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-2232385"/>
                  <a:satOff val="13449"/>
                  <a:lumOff val="1078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-2232385"/>
                  <a:satOff val="13449"/>
                  <a:lumOff val="1078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34359" tIns="261534" rIns="434360" bIns="261533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ysClr val="window" lastClr="FFFFFF"/>
                </a:solidFill>
                <a:latin typeface="Calibri"/>
                <a:ea typeface="+mn-ea"/>
                <a:cs typeface="+mn-cs"/>
              </a:rPr>
              <a:t>Knowledge</a:t>
            </a:r>
            <a:endParaRPr lang="en-US" sz="2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124200" y="2760725"/>
            <a:ext cx="2400423" cy="1752558"/>
          </a:xfrm>
          <a:custGeom>
            <a:avLst/>
            <a:gdLst>
              <a:gd name="connsiteX0" fmla="*/ 0 w 2603048"/>
              <a:gd name="connsiteY0" fmla="*/ 771525 h 1543050"/>
              <a:gd name="connsiteX1" fmla="*/ 1301524 w 2603048"/>
              <a:gd name="connsiteY1" fmla="*/ 0 h 1543050"/>
              <a:gd name="connsiteX2" fmla="*/ 2603048 w 2603048"/>
              <a:gd name="connsiteY2" fmla="*/ 771525 h 1543050"/>
              <a:gd name="connsiteX3" fmla="*/ 1301524 w 2603048"/>
              <a:gd name="connsiteY3" fmla="*/ 1543050 h 1543050"/>
              <a:gd name="connsiteX4" fmla="*/ 0 w 2603048"/>
              <a:gd name="connsiteY4" fmla="*/ 771525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3048" h="1543050">
                <a:moveTo>
                  <a:pt x="0" y="771525"/>
                </a:moveTo>
                <a:cubicBezTo>
                  <a:pt x="0" y="345424"/>
                  <a:pt x="582712" y="0"/>
                  <a:pt x="1301524" y="0"/>
                </a:cubicBezTo>
                <a:cubicBezTo>
                  <a:pt x="2020336" y="0"/>
                  <a:pt x="2603048" y="345424"/>
                  <a:pt x="2603048" y="771525"/>
                </a:cubicBezTo>
                <a:cubicBezTo>
                  <a:pt x="2603048" y="1197626"/>
                  <a:pt x="2020336" y="1543050"/>
                  <a:pt x="1301524" y="1543050"/>
                </a:cubicBezTo>
                <a:cubicBezTo>
                  <a:pt x="582712" y="1543050"/>
                  <a:pt x="0" y="1197626"/>
                  <a:pt x="0" y="771525"/>
                </a:cubicBezTo>
                <a:close/>
              </a:path>
            </a:pathLst>
          </a:custGeom>
          <a:gradFill rotWithShape="0">
            <a:gsLst>
              <a:gs pos="0">
                <a:srgbClr val="8064A2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8064A2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8064A2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16768" tIns="261534" rIns="416768" bIns="261534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ysClr val="window" lastClr="FFFFFF"/>
                </a:solidFill>
                <a:latin typeface="Calibri"/>
                <a:ea typeface="+mn-ea"/>
                <a:cs typeface="+mn-cs"/>
              </a:rPr>
              <a:t>Attitudes</a:t>
            </a:r>
            <a:endParaRPr lang="en-US" sz="2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 rot="1222150">
            <a:off x="4242996" y="1493149"/>
            <a:ext cx="2563252" cy="1752558"/>
          </a:xfrm>
          <a:custGeom>
            <a:avLst/>
            <a:gdLst>
              <a:gd name="connsiteX0" fmla="*/ 0 w 2563252"/>
              <a:gd name="connsiteY0" fmla="*/ 771525 h 1543050"/>
              <a:gd name="connsiteX1" fmla="*/ 1281626 w 2563252"/>
              <a:gd name="connsiteY1" fmla="*/ 0 h 1543050"/>
              <a:gd name="connsiteX2" fmla="*/ 2563252 w 2563252"/>
              <a:gd name="connsiteY2" fmla="*/ 771525 h 1543050"/>
              <a:gd name="connsiteX3" fmla="*/ 1281626 w 2563252"/>
              <a:gd name="connsiteY3" fmla="*/ 1543050 h 1543050"/>
              <a:gd name="connsiteX4" fmla="*/ 0 w 2563252"/>
              <a:gd name="connsiteY4" fmla="*/ 771525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3252" h="1543050">
                <a:moveTo>
                  <a:pt x="0" y="771525"/>
                </a:moveTo>
                <a:cubicBezTo>
                  <a:pt x="0" y="345424"/>
                  <a:pt x="573804" y="0"/>
                  <a:pt x="1281626" y="0"/>
                </a:cubicBezTo>
                <a:cubicBezTo>
                  <a:pt x="1989448" y="0"/>
                  <a:pt x="2563252" y="345424"/>
                  <a:pt x="2563252" y="771525"/>
                </a:cubicBezTo>
                <a:cubicBezTo>
                  <a:pt x="2563252" y="1197626"/>
                  <a:pt x="1989448" y="1543050"/>
                  <a:pt x="1281626" y="1543050"/>
                </a:cubicBezTo>
                <a:cubicBezTo>
                  <a:pt x="573804" y="1543050"/>
                  <a:pt x="0" y="1197626"/>
                  <a:pt x="0" y="771525"/>
                </a:cubicBezTo>
                <a:close/>
              </a:path>
            </a:pathLst>
          </a:custGeom>
          <a:solidFill>
            <a:srgbClr val="EE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410939" tIns="261534" rIns="410940" bIns="261533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ysClr val="window" lastClr="FFFFFF"/>
                </a:solidFill>
                <a:latin typeface="Calibri"/>
                <a:ea typeface="+mn-ea"/>
                <a:cs typeface="+mn-cs"/>
              </a:rPr>
              <a:t>Skills</a:t>
            </a:r>
            <a:endParaRPr lang="en-US" sz="40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908">
            <a:off x="5137937" y="1103566"/>
            <a:ext cx="1695450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hape 9"/>
          <p:cNvSpPr/>
          <p:nvPr/>
        </p:nvSpPr>
        <p:spPr>
          <a:xfrm>
            <a:off x="990608" y="1200093"/>
            <a:ext cx="7162783" cy="4026519"/>
          </a:xfrm>
          <a:prstGeom prst="funnel">
            <a:avLst/>
          </a:prstGeom>
          <a:solidFill>
            <a:sysClr val="window" lastClr="FFFFFF">
              <a:alpha val="40000"/>
              <a:hueOff val="0"/>
              <a:satOff val="0"/>
              <a:lumOff val="0"/>
              <a:alphaOff val="0"/>
            </a:sysClr>
          </a:solidFill>
          <a:ln w="9525" cap="flat" cmpd="sng" algn="ctr">
            <a:solidFill>
              <a:srgbClr val="8064A2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35400"/>
          </a:sp3d>
        </p:spPr>
        <p:style>
          <a:lnRef idx="1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extBox 10"/>
          <p:cNvSpPr txBox="1"/>
          <p:nvPr/>
        </p:nvSpPr>
        <p:spPr>
          <a:xfrm>
            <a:off x="563113" y="246947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Civic Engagement</a:t>
            </a:r>
            <a:endParaRPr lang="en-US" sz="4000" b="1" dirty="0">
              <a:solidFill>
                <a:srgbClr val="33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0" y="6396919"/>
            <a:ext cx="144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Crfcap.org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67440"/>
            <a:ext cx="1373187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02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0.0059 0.04028 L 1.11022E-16 -2.22222E-6 " pathEditMode="relative" rAng="0" ptsTypes="AA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-2014"/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t="36093" r="42500" b="31510"/>
          <a:stretch/>
        </p:blipFill>
        <p:spPr bwMode="auto">
          <a:xfrm>
            <a:off x="12700" y="12700"/>
            <a:ext cx="9131300" cy="681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6400" y="3660608"/>
            <a:ext cx="34502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CLEAR ZONE</a:t>
            </a:r>
            <a:endParaRPr lang="en-US" sz="6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790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228600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395"/>
                </a:solidFill>
                <a:latin typeface="+mj-lt"/>
              </a:rPr>
              <a:t>Civic Action Project</a:t>
            </a:r>
            <a:endParaRPr lang="en-US" sz="4000" b="1" dirty="0">
              <a:solidFill>
                <a:srgbClr val="002395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648200"/>
            <a:ext cx="408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395"/>
                </a:solidFill>
              </a:rPr>
              <a:t>Teacher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395"/>
                </a:solidFill>
              </a:rPr>
              <a:t>Five core lessons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395"/>
                </a:solidFill>
              </a:rPr>
              <a:t>Online classroom management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395"/>
                </a:solidFill>
              </a:rPr>
              <a:t>Assessment Tools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2800" y="4839007"/>
            <a:ext cx="4704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solidFill>
                <a:srgbClr val="0088CE"/>
              </a:solidFill>
              <a:latin typeface="ITC Slimbach Std"/>
            </a:endParaRPr>
          </a:p>
          <a:p>
            <a:pPr algn="ctr"/>
            <a:r>
              <a:rPr lang="en-US" sz="2000" dirty="0">
                <a:latin typeface="ITC Slimbach Std"/>
              </a:rPr>
              <a:t>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t="34180" r="22917" b="21810"/>
          <a:stretch/>
        </p:blipFill>
        <p:spPr bwMode="auto">
          <a:xfrm>
            <a:off x="4439369" y="999932"/>
            <a:ext cx="4585578" cy="288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200" y="1066800"/>
            <a:ext cx="4572000" cy="30008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A31A7E"/>
              </a:buClr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395"/>
                </a:solidFill>
                <a:cs typeface="Tahoma" pitchFamily="34" charset="0"/>
              </a:rPr>
              <a:t>Provides students with opportunities to apply what they learn in the classroom in their community.</a:t>
            </a:r>
          </a:p>
          <a:p>
            <a:pPr>
              <a:spcBef>
                <a:spcPct val="50000"/>
              </a:spcBef>
              <a:buClr>
                <a:srgbClr val="A31A7E"/>
              </a:buClr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395"/>
                </a:solidFill>
                <a:cs typeface="Tahoma" pitchFamily="34" charset="0"/>
              </a:rPr>
              <a:t>Introduces public policy as a tool for community problem-solving.</a:t>
            </a:r>
          </a:p>
          <a:p>
            <a:pPr>
              <a:spcBef>
                <a:spcPct val="50000"/>
              </a:spcBef>
              <a:buClr>
                <a:srgbClr val="A31A7E"/>
              </a:buClr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395"/>
                </a:solidFill>
                <a:cs typeface="Tahoma" pitchFamily="34" charset="0"/>
              </a:rPr>
              <a:t>Opportunities for connecting with influential people in their community.</a:t>
            </a:r>
          </a:p>
          <a:p>
            <a:pPr>
              <a:spcBef>
                <a:spcPct val="50000"/>
              </a:spcBef>
              <a:buClr>
                <a:srgbClr val="A31A7E"/>
              </a:buClr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395"/>
                </a:solidFill>
                <a:cs typeface="Tahoma" pitchFamily="34" charset="0"/>
              </a:rPr>
              <a:t>Gain practical and professional skills necessary for success after high school</a:t>
            </a:r>
            <a:r>
              <a:rPr lang="en-US" altLang="en-US" dirty="0">
                <a:solidFill>
                  <a:srgbClr val="002395"/>
                </a:solidFill>
                <a:latin typeface="ITC Slimbach Std"/>
                <a:cs typeface="Tahoma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18100" y="4674275"/>
            <a:ext cx="35687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395"/>
                </a:solidFill>
              </a:rPr>
              <a:t>Students</a:t>
            </a:r>
            <a:endParaRPr lang="en-US" b="1" dirty="0">
              <a:solidFill>
                <a:srgbClr val="00239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395"/>
                </a:solidFill>
              </a:rPr>
              <a:t>Planners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002395"/>
                </a:solidFill>
              </a:rPr>
              <a:t>Toolkit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002395"/>
                </a:solidFill>
              </a:rPr>
              <a:t>Discuss (Youth Board)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395"/>
                </a:solidFill>
              </a:rPr>
              <a:t>Public Presentation</a:t>
            </a:r>
            <a:endParaRPr lang="en-US" dirty="0">
              <a:solidFill>
                <a:srgbClr val="00239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2395"/>
              </a:solidFill>
              <a:latin typeface="ITC Slimbach Std"/>
            </a:endParaRPr>
          </a:p>
          <a:p>
            <a:pPr marL="228600" lvl="1"/>
            <a:endParaRPr lang="en-US" dirty="0" smtClean="0">
              <a:solidFill>
                <a:srgbClr val="002395"/>
              </a:solidFill>
              <a:latin typeface="ITC Slimbach St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9058" y="3178313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9105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CAP NATION</a:t>
            </a:r>
            <a:endParaRPr lang="en-US" sz="4000" b="1" dirty="0">
              <a:solidFill>
                <a:srgbClr val="91057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65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9185</TotalTime>
  <Words>722</Words>
  <Application>Microsoft Office PowerPoint</Application>
  <PresentationFormat>On-screen Show (4:3)</PresentationFormat>
  <Paragraphs>164</Paragraphs>
  <Slides>22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Damon</dc:creator>
  <cp:lastModifiedBy>Laura</cp:lastModifiedBy>
  <cp:revision>110</cp:revision>
  <cp:lastPrinted>2016-01-21T18:19:45Z</cp:lastPrinted>
  <dcterms:created xsi:type="dcterms:W3CDTF">2015-01-26T23:20:03Z</dcterms:created>
  <dcterms:modified xsi:type="dcterms:W3CDTF">2016-01-21T18:51:04Z</dcterms:modified>
</cp:coreProperties>
</file>